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82_93CEFA6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4"/>
  </p:sldMasterIdLst>
  <p:notesMasterIdLst>
    <p:notesMasterId r:id="rId38"/>
  </p:notesMasterIdLst>
  <p:sldIdLst>
    <p:sldId id="500" r:id="rId5"/>
    <p:sldId id="371" r:id="rId6"/>
    <p:sldId id="381" r:id="rId7"/>
    <p:sldId id="385" r:id="rId8"/>
    <p:sldId id="379" r:id="rId9"/>
    <p:sldId id="372" r:id="rId10"/>
    <p:sldId id="501" r:id="rId11"/>
    <p:sldId id="386" r:id="rId12"/>
    <p:sldId id="313" r:id="rId13"/>
    <p:sldId id="387" r:id="rId14"/>
    <p:sldId id="380" r:id="rId15"/>
    <p:sldId id="388" r:id="rId16"/>
    <p:sldId id="382" r:id="rId17"/>
    <p:sldId id="384" r:id="rId18"/>
    <p:sldId id="394" r:id="rId19"/>
    <p:sldId id="395" r:id="rId20"/>
    <p:sldId id="396" r:id="rId21"/>
    <p:sldId id="389" r:id="rId22"/>
    <p:sldId id="405" r:id="rId23"/>
    <p:sldId id="390" r:id="rId24"/>
    <p:sldId id="397" r:id="rId25"/>
    <p:sldId id="391" r:id="rId26"/>
    <p:sldId id="392" r:id="rId27"/>
    <p:sldId id="398" r:id="rId28"/>
    <p:sldId id="393" r:id="rId29"/>
    <p:sldId id="399" r:id="rId30"/>
    <p:sldId id="404" r:id="rId31"/>
    <p:sldId id="400" r:id="rId32"/>
    <p:sldId id="406" r:id="rId33"/>
    <p:sldId id="407" r:id="rId34"/>
    <p:sldId id="401" r:id="rId35"/>
    <p:sldId id="408" r:id="rId36"/>
    <p:sldId id="402"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DD11A-13C8-F50C-7CCF-F1EA97E57BB3}" name="Long, Kaitlyn (CDC/DDNID/NCBDDD/DBDID)" initials="LK(" userId="S::pyq5@cdc.gov::31a788d8-7cb1-4154-a195-151bbfb70777" providerId="AD"/>
  <p188:author id="{33EADB60-F504-33F4-6353-7F1B46AA9E3A}" name="Avril, Amina (CDC/DDNID/NCBDDD/DBDID)" initials="AA(" userId="S::uiv1@cdc.gov::b338a268-c167-4ffe-a6d2-e15dc5a0d161" providerId="AD"/>
  <p188:author id="{525CF08B-8F52-0F77-3B79-350D500F6C07}" name="Adisa, Olufunmilola (CDC/DDNID/NCBDDD/DBDID) (CTR)" initials="AO((" userId="S::omy0@cdc.gov::11025afc-4b94-4d4c-9dfc-c354b988b28a" providerId="AD"/>
  <p188:author id="{3DF5969D-807D-47BA-6B37-9298ABB645A8}" name="Suzanne Gilboa" initials="SG" userId="S::suz0@cdc.gov::371a6724-10fd-4ffc-ae4a-e87939306d95" providerId="AD"/>
  <p188:author id="{5AE1CFB3-A37E-E2D8-C800-9FC2A7E91EA4}" name="Mai, Cara (CDC/DDNID/NCBDDD/DBDID)" initials="MC(" userId="S::cwm7@cdc.gov::7f9b67d4-d254-43ed-850e-e1ab297eca0a" providerId="AD"/>
  <p188:author id="{CC3D70B8-A21D-BFEF-33EB-83F67CE3D020}" name="Becky Mitchell (Green Ink)" initials="BM" userId="S::b.mitchell@greenink.co.uk::ef2f76bf-bf72-435b-8eb2-1a28ba6aa3e9" providerId="AD"/>
  <p188:author id="{700C3FD9-7225-F3D4-A213-D9AD5A6E7766}" name="Wong, Eugene (CDC/NCBDDD/DBDID) (CTR)" initials="WE((" userId="S::lgn8@cdc.gov::40945b70-aa3e-402d-8831-ea5796e68d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24CF2-8581-4471-9ACF-D4EFABA43E7E}" v="4" dt="2024-10-16T08:45:12.68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1" autoAdjust="0"/>
    <p:restoredTop sz="77443" autoAdjust="0"/>
  </p:normalViewPr>
  <p:slideViewPr>
    <p:cSldViewPr snapToGrid="0">
      <p:cViewPr varScale="1">
        <p:scale>
          <a:sx n="86" d="100"/>
          <a:sy n="86" d="100"/>
        </p:scale>
        <p:origin x="120"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Philpot (Green Ink)" userId="cb4e5af5-b2b8-429e-b0fa-dffec8fd6778" providerId="ADAL" clId="{BF024CF2-8581-4471-9ACF-D4EFABA43E7E}"/>
    <pc:docChg chg="custSel modSld">
      <pc:chgData name="Paul Philpot (Green Ink)" userId="cb4e5af5-b2b8-429e-b0fa-dffec8fd6778" providerId="ADAL" clId="{BF024CF2-8581-4471-9ACF-D4EFABA43E7E}" dt="2024-10-16T08:45:12.687" v="9"/>
      <pc:docMkLst>
        <pc:docMk/>
      </pc:docMkLst>
      <pc:sldChg chg="addSp delSp modSp mod">
        <pc:chgData name="Paul Philpot (Green Ink)" userId="cb4e5af5-b2b8-429e-b0fa-dffec8fd6778" providerId="ADAL" clId="{BF024CF2-8581-4471-9ACF-D4EFABA43E7E}" dt="2024-10-16T08:44:15.226" v="1" actId="478"/>
        <pc:sldMkLst>
          <pc:docMk/>
          <pc:sldMk cId="1497789204" sldId="371"/>
        </pc:sldMkLst>
        <pc:picChg chg="add mod">
          <ac:chgData name="Paul Philpot (Green Ink)" userId="cb4e5af5-b2b8-429e-b0fa-dffec8fd6778" providerId="ADAL" clId="{BF024CF2-8581-4471-9ACF-D4EFABA43E7E}" dt="2024-10-16T08:44:13.362" v="0"/>
          <ac:picMkLst>
            <pc:docMk/>
            <pc:sldMk cId="1497789204" sldId="371"/>
            <ac:picMk id="4" creationId="{F4C72D44-98FD-1B86-4282-905CD7EFDED0}"/>
          </ac:picMkLst>
        </pc:picChg>
        <pc:picChg chg="del">
          <ac:chgData name="Paul Philpot (Green Ink)" userId="cb4e5af5-b2b8-429e-b0fa-dffec8fd6778" providerId="ADAL" clId="{BF024CF2-8581-4471-9ACF-D4EFABA43E7E}" dt="2024-10-16T08:44:15.226" v="1" actId="478"/>
          <ac:picMkLst>
            <pc:docMk/>
            <pc:sldMk cId="1497789204" sldId="371"/>
            <ac:picMk id="9" creationId="{52146F05-FEAE-4805-8DBF-82D30BC67A12}"/>
          </ac:picMkLst>
        </pc:picChg>
      </pc:sldChg>
      <pc:sldChg chg="addSp delSp modSp mod">
        <pc:chgData name="Paul Philpot (Green Ink)" userId="cb4e5af5-b2b8-429e-b0fa-dffec8fd6778" providerId="ADAL" clId="{BF024CF2-8581-4471-9ACF-D4EFABA43E7E}" dt="2024-10-16T08:45:05.565" v="7"/>
        <pc:sldMkLst>
          <pc:docMk/>
          <pc:sldMk cId="1793528354" sldId="379"/>
        </pc:sldMkLst>
        <pc:picChg chg="add mod">
          <ac:chgData name="Paul Philpot (Green Ink)" userId="cb4e5af5-b2b8-429e-b0fa-dffec8fd6778" providerId="ADAL" clId="{BF024CF2-8581-4471-9ACF-D4EFABA43E7E}" dt="2024-10-16T08:45:05.565" v="7"/>
          <ac:picMkLst>
            <pc:docMk/>
            <pc:sldMk cId="1793528354" sldId="379"/>
            <ac:picMk id="7" creationId="{F6618308-13C3-ABAA-52F0-C6C36362FDB4}"/>
          </ac:picMkLst>
        </pc:picChg>
        <pc:picChg chg="del">
          <ac:chgData name="Paul Philpot (Green Ink)" userId="cb4e5af5-b2b8-429e-b0fa-dffec8fd6778" providerId="ADAL" clId="{BF024CF2-8581-4471-9ACF-D4EFABA43E7E}" dt="2024-10-16T08:45:04.780" v="6" actId="478"/>
          <ac:picMkLst>
            <pc:docMk/>
            <pc:sldMk cId="1793528354" sldId="379"/>
            <ac:picMk id="8" creationId="{74CE8E12-3AAB-8071-EE39-07E362F0FB0A}"/>
          </ac:picMkLst>
        </pc:picChg>
      </pc:sldChg>
      <pc:sldChg chg="addSp delSp modSp mod">
        <pc:chgData name="Paul Philpot (Green Ink)" userId="cb4e5af5-b2b8-429e-b0fa-dffec8fd6778" providerId="ADAL" clId="{BF024CF2-8581-4471-9ACF-D4EFABA43E7E}" dt="2024-10-16T08:45:12.687" v="9"/>
        <pc:sldMkLst>
          <pc:docMk/>
          <pc:sldMk cId="3734825635" sldId="380"/>
        </pc:sldMkLst>
        <pc:picChg chg="add mod">
          <ac:chgData name="Paul Philpot (Green Ink)" userId="cb4e5af5-b2b8-429e-b0fa-dffec8fd6778" providerId="ADAL" clId="{BF024CF2-8581-4471-9ACF-D4EFABA43E7E}" dt="2024-10-16T08:45:12.687" v="9"/>
          <ac:picMkLst>
            <pc:docMk/>
            <pc:sldMk cId="3734825635" sldId="380"/>
            <ac:picMk id="7" creationId="{4284BDC8-9C37-05C8-A0C5-537BC3838299}"/>
          </ac:picMkLst>
        </pc:picChg>
        <pc:picChg chg="del">
          <ac:chgData name="Paul Philpot (Green Ink)" userId="cb4e5af5-b2b8-429e-b0fa-dffec8fd6778" providerId="ADAL" clId="{BF024CF2-8581-4471-9ACF-D4EFABA43E7E}" dt="2024-10-16T08:45:11.857" v="8" actId="478"/>
          <ac:picMkLst>
            <pc:docMk/>
            <pc:sldMk cId="3734825635" sldId="380"/>
            <ac:picMk id="8" creationId="{D78A2A60-C078-A585-21D1-A7C5C45339EF}"/>
          </ac:picMkLst>
        </pc:picChg>
      </pc:sldChg>
      <pc:sldChg chg="addSp delSp modSp mod">
        <pc:chgData name="Paul Philpot (Green Ink)" userId="cb4e5af5-b2b8-429e-b0fa-dffec8fd6778" providerId="ADAL" clId="{BF024CF2-8581-4471-9ACF-D4EFABA43E7E}" dt="2024-10-16T08:44:42.396" v="5" actId="478"/>
        <pc:sldMkLst>
          <pc:docMk/>
          <pc:sldMk cId="3527733191" sldId="500"/>
        </pc:sldMkLst>
        <pc:spChg chg="mod">
          <ac:chgData name="Paul Philpot (Green Ink)" userId="cb4e5af5-b2b8-429e-b0fa-dffec8fd6778" providerId="ADAL" clId="{BF024CF2-8581-4471-9ACF-D4EFABA43E7E}" dt="2024-10-16T08:44:39.499" v="4" actId="1076"/>
          <ac:spMkLst>
            <pc:docMk/>
            <pc:sldMk cId="3527733191" sldId="500"/>
            <ac:spMk id="5" creationId="{297AD2B2-268B-7798-8D2D-CDB4A79DBA99}"/>
          </ac:spMkLst>
        </pc:spChg>
        <pc:picChg chg="del">
          <ac:chgData name="Paul Philpot (Green Ink)" userId="cb4e5af5-b2b8-429e-b0fa-dffec8fd6778" providerId="ADAL" clId="{BF024CF2-8581-4471-9ACF-D4EFABA43E7E}" dt="2024-10-16T08:44:42.396" v="5" actId="478"/>
          <ac:picMkLst>
            <pc:docMk/>
            <pc:sldMk cId="3527733191" sldId="500"/>
            <ac:picMk id="6" creationId="{B4741CAB-DE2C-D1D2-5F38-B87BDB8EC1B0}"/>
          </ac:picMkLst>
        </pc:picChg>
        <pc:picChg chg="add mod">
          <ac:chgData name="Paul Philpot (Green Ink)" userId="cb4e5af5-b2b8-429e-b0fa-dffec8fd6778" providerId="ADAL" clId="{BF024CF2-8581-4471-9ACF-D4EFABA43E7E}" dt="2024-10-16T08:44:31.452" v="3"/>
          <ac:picMkLst>
            <pc:docMk/>
            <pc:sldMk cId="3527733191" sldId="500"/>
            <ac:picMk id="7" creationId="{BACFE2D5-5AE4-5FE4-695E-310E4676656B}"/>
          </ac:picMkLst>
        </pc:picChg>
      </pc:sldChg>
    </pc:docChg>
  </pc:docChgLst>
</pc:chgInfo>
</file>

<file path=ppt/comments/modernComment_182_93CEFA61.xml><?xml version="1.0" encoding="utf-8"?>
<p188:cmLst xmlns:a="http://schemas.openxmlformats.org/drawingml/2006/main" xmlns:r="http://schemas.openxmlformats.org/officeDocument/2006/relationships" xmlns:p188="http://schemas.microsoft.com/office/powerpoint/2018/8/main">
  <p188:cm id="{9C81D8B7-9146-43BA-A78D-DD27807686A6}" authorId="{CC3D70B8-A21D-BFEF-33EB-83F67CE3D020}" created="2024-05-27T14:14:29.405">
    <ac:deMkLst xmlns:ac="http://schemas.microsoft.com/office/drawing/2013/main/command">
      <pc:docMk xmlns:pc="http://schemas.microsoft.com/office/powerpoint/2013/main/command"/>
      <pc:sldMk xmlns:pc="http://schemas.microsoft.com/office/powerpoint/2013/main/command" cId="2479815265" sldId="386"/>
      <ac:spMk id="3" creationId="{B55A6167-79A6-3BC7-A7B0-9CE2181C53B5}"/>
    </ac:deMkLst>
    <p188:replyLst>
      <p188:reply id="{CD8E2273-D79E-47C3-B3C5-63FA22F72B12}" authorId="{700C3FD9-7225-F3D4-A213-D9AD5A6E7766}" created="2024-07-01T13:51:43.328">
        <p188:txBody>
          <a:bodyPr/>
          <a:lstStyle/>
          <a:p>
            <a:r>
              <a:rPr lang="en-US"/>
              <a:t>The table on slide 10 is the completed worksheet. Slides 8-10 all relate to activity 2.3. Perhaps moving the ppt icon up a few lines in the facilitator's guide will help clarify?</a:t>
            </a:r>
          </a:p>
        </p188:txBody>
      </p188:reply>
    </p188:replyLst>
    <p188:txBody>
      <a:bodyPr/>
      <a:lstStyle/>
      <a:p>
        <a:r>
          <a:rPr lang="en-ZA"/>
          <a:t>This should be the completed worksheet? (According to text in faciliatator's guide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F004F7-5866-4D73-B67C-24D7162F7E38}" type="datetimeFigureOut">
              <a:rPr lang="en-US" smtClean="0"/>
              <a:t>10/16/2024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A645A3-3946-4B55-A2AC-68721A6F1A4F}" type="slidenum">
              <a:rPr lang="en-US" smtClean="0"/>
              <a:t>‹#›</a:t>
            </a:fld>
            <a:endParaRPr lang="en-US" dirty="0"/>
          </a:p>
        </p:txBody>
      </p:sp>
    </p:spTree>
    <p:extLst>
      <p:ext uri="{BB962C8B-B14F-4D97-AF65-F5344CB8AC3E}">
        <p14:creationId xmlns:p14="http://schemas.microsoft.com/office/powerpoint/2010/main" val="25910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645A3-3946-4B55-A2AC-68721A6F1A4F}" type="slidenum">
              <a:rPr lang="en-US" smtClean="0"/>
              <a:t>1</a:t>
            </a:fld>
            <a:endParaRPr lang="en-US" dirty="0"/>
          </a:p>
        </p:txBody>
      </p:sp>
    </p:spTree>
    <p:extLst>
      <p:ext uri="{BB962C8B-B14F-4D97-AF65-F5344CB8AC3E}">
        <p14:creationId xmlns:p14="http://schemas.microsoft.com/office/powerpoint/2010/main" val="300861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66370" lvl="0" indent="-342900" algn="just">
              <a:lnSpc>
                <a:spcPct val="97000"/>
              </a:lnSpc>
              <a:spcBef>
                <a:spcPts val="770"/>
              </a:spcBef>
              <a:spcAft>
                <a:spcPts val="0"/>
              </a:spcAft>
              <a:buClr>
                <a:srgbClr val="058D8D"/>
              </a:buClr>
              <a:buSzPts val="900"/>
              <a:buFont typeface="Franklin Gothic Demi Cond" panose="020B0706030402020204" pitchFamily="34" charset="0"/>
              <a:buChar char="■"/>
              <a:tabLst>
                <a:tab pos="1447800" algn="l"/>
              </a:tabLst>
            </a:pP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(Responses</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italic</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1: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Does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figure</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represent</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population-based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9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figure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represents</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population-based</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programme.</a:t>
            </a:r>
          </a:p>
          <a:p>
            <a:pPr marL="742950" marR="167005" lvl="1" indent="-285750">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2: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numerator</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should</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be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registered)</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10 </a:t>
            </a:r>
            <a:r>
              <a:rPr lang="en-US" sz="1600" i="1" dirty="0"/>
              <a:t>cases in total. All fetuses or newborns identified with a birth defect born to mothers residing within the catchment area (dashed area) are included in the program (#2 to #7 in the</a:t>
            </a:r>
            <a:r>
              <a:rPr lang="en-US" sz="1600" i="1" baseline="0" dirty="0"/>
              <a:t> f</a:t>
            </a:r>
            <a:r>
              <a:rPr lang="en-US" sz="1600" i="1" dirty="0"/>
              <a:t>igure). Similarly, a fetus or newborn with a birth defect who is born outside of the defined catchment area (including one who is born at home while the mother is visiting a family member living outside of the catchment area, for example) would still be included if the mother is herself a resident of the catchment area (#1, #8, #9, and #10 in the</a:t>
            </a:r>
            <a:r>
              <a:rPr lang="en-US" sz="1600" i="1" baseline="0" dirty="0"/>
              <a:t> f</a:t>
            </a:r>
            <a:r>
              <a:rPr lang="en-US" sz="1600" i="1" dirty="0"/>
              <a:t>igure). Fetuses or newborns identified with a birth defect and born to non‐resident mothers are not included (#11–16 in the</a:t>
            </a:r>
            <a:r>
              <a:rPr lang="en-US" sz="1600" i="1" baseline="0" dirty="0"/>
              <a:t> f</a:t>
            </a:r>
            <a:r>
              <a:rPr lang="en-US" sz="1600" i="1" dirty="0"/>
              <a:t>igure) even though they are born in hospitals within the catchment area.</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3: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maternal</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residence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important</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Yes</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it</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all</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neonates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with congenital anomalies should be included if the mother is a resident.</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4: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home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counted</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a:t>
            </a: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Yes, if</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mother</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 a</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resident.</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No,</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if the</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mother</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not a</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resident.</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15</a:t>
            </a:fld>
            <a:endParaRPr lang="en-US" dirty="0"/>
          </a:p>
        </p:txBody>
      </p:sp>
    </p:spTree>
    <p:extLst>
      <p:ext uri="{BB962C8B-B14F-4D97-AF65-F5344CB8AC3E}">
        <p14:creationId xmlns:p14="http://schemas.microsoft.com/office/powerpoint/2010/main" val="197790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96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3.1 continued</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67640" lvl="0" indent="-342900" algn="just">
              <a:lnSpc>
                <a:spcPct val="97000"/>
              </a:lnSpc>
              <a:spcBef>
                <a:spcPts val="820"/>
              </a:spcBef>
              <a:spcAft>
                <a:spcPts val="0"/>
              </a:spcAft>
              <a:buClr>
                <a:srgbClr val="058D8D"/>
              </a:buClr>
              <a:buSzPts val="900"/>
              <a:buFont typeface="Franklin Gothic Demi Cond" panose="020B0706030402020204" pitchFamily="34" charset="0"/>
              <a:buChar char="■"/>
              <a:tabLst>
                <a:tab pos="14389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 illustration (B) without the numbers and the answers to the group and ask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complete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corresponding</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questions,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tell</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that</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illustration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questions</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are</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page</a:t>
            </a:r>
            <a:r>
              <a:rPr lang="en-US" sz="1800" b="1" spc="-7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6.</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endParaRPr lang="en-US" dirty="0"/>
          </a:p>
          <a:p>
            <a:endParaRPr lang="en-US" dirty="0"/>
          </a:p>
          <a:p>
            <a:pPr marL="342900" marR="167005" lvl="0" indent="-342900" algn="just">
              <a:lnSpc>
                <a:spcPct val="97000"/>
              </a:lnSpc>
              <a:spcBef>
                <a:spcPts val="5"/>
              </a:spcBef>
              <a:spcAft>
                <a:spcPts val="0"/>
              </a:spcAft>
              <a:buClr>
                <a:srgbClr val="058D8D"/>
              </a:buClr>
              <a:buSzPts val="900"/>
              <a:buFont typeface="Franklin Gothic Demi Cond" panose="020B0706030402020204" pitchFamily="34" charset="0"/>
              <a:buChar char="■"/>
              <a:tabLst>
                <a:tab pos="1447800" algn="l"/>
              </a:tabLst>
            </a:pP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 participants to complete the following questions (included in their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page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5).</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Allow</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10</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minutes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then</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(Responses</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italic</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Does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figure</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represent</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population-based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9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The figure represents a hospital-based </a:t>
            </a:r>
            <a:r>
              <a:rPr lang="en-US" sz="1800" i="1" dirty="0" err="1">
                <a:effectLst/>
                <a:latin typeface="Gill Sans MT" panose="020B0502020104020203" pitchFamily="34" charset="0"/>
                <a:ea typeface="Trebuchet MS" panose="020B0603020202020204" pitchFamily="34" charset="0"/>
                <a:cs typeface="Trebuchet MS" panose="020B0603020202020204" pitchFamily="34" charset="0"/>
              </a:rPr>
              <a:t>programme</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numerator</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should</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be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registered)</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4; births that occur in the four participating hospitals shown in the </a:t>
            </a:r>
            <a:r>
              <a:rPr lang="en-US" sz="1800" i="1" spc="-10" dirty="0">
                <a:effectLst/>
                <a:latin typeface="Gill Sans MT" panose="020B0502020104020203" pitchFamily="34" charset="0"/>
                <a:ea typeface="Trebuchet MS" panose="020B0603020202020204" pitchFamily="34" charset="0"/>
                <a:cs typeface="Trebuchet MS" panose="020B0603020202020204" pitchFamily="34" charset="0"/>
              </a:rPr>
              <a:t>figure.</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3: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maternal</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residence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important</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it</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not; neonates with congenital anomalies at participating hospitals should be included regardless of the mother’s residency.</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home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counted</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a:t>
            </a: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 they are not included; only births that occur in participating hospitals should</a:t>
            </a:r>
            <a:r>
              <a:rPr lang="en-US" sz="1800" i="1" spc="2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be</a:t>
            </a:r>
            <a:r>
              <a:rPr lang="en-US" sz="1800" i="1" spc="-13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included.</a:t>
            </a:r>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16</a:t>
            </a:fld>
            <a:endParaRPr lang="en-US" dirty="0"/>
          </a:p>
        </p:txBody>
      </p:sp>
    </p:spTree>
    <p:extLst>
      <p:ext uri="{BB962C8B-B14F-4D97-AF65-F5344CB8AC3E}">
        <p14:creationId xmlns:p14="http://schemas.microsoft.com/office/powerpoint/2010/main" val="394803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66370" lvl="0" indent="-342900" algn="just">
              <a:lnSpc>
                <a:spcPct val="97000"/>
              </a:lnSpc>
              <a:spcBef>
                <a:spcPts val="770"/>
              </a:spcBef>
              <a:spcAft>
                <a:spcPts val="0"/>
              </a:spcAft>
              <a:buClr>
                <a:srgbClr val="058D8D"/>
              </a:buClr>
              <a:buSzPts val="900"/>
              <a:buFont typeface="Franklin Gothic Demi Cond" panose="020B0706030402020204" pitchFamily="34" charset="0"/>
              <a:buChar char="■"/>
              <a:tabLst>
                <a:tab pos="1447800" algn="l"/>
              </a:tabLst>
            </a:pP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(Responses</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italic</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Does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figure</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represent</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population-based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9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The figure represents a hospital-based </a:t>
            </a:r>
            <a:r>
              <a:rPr lang="en-US" sz="1800" i="1" dirty="0" err="1">
                <a:effectLst/>
                <a:latin typeface="Gill Sans MT" panose="020B0502020104020203" pitchFamily="34" charset="0"/>
                <a:ea typeface="Trebuchet MS" panose="020B0603020202020204" pitchFamily="34" charset="0"/>
                <a:cs typeface="Trebuchet MS" panose="020B0603020202020204" pitchFamily="34" charset="0"/>
              </a:rPr>
              <a:t>programme</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numerator</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should</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be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registered)</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4; births that occur in the four participating hospitals shown in the </a:t>
            </a:r>
            <a:r>
              <a:rPr lang="en-US" sz="1800" i="1" spc="-10" dirty="0">
                <a:effectLst/>
                <a:latin typeface="Gill Sans MT" panose="020B0502020104020203" pitchFamily="34" charset="0"/>
                <a:ea typeface="Trebuchet MS" panose="020B0603020202020204" pitchFamily="34" charset="0"/>
                <a:cs typeface="Trebuchet MS" panose="020B0603020202020204" pitchFamily="34" charset="0"/>
              </a:rPr>
              <a:t>figure.</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3: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maternal</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residence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important</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it</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not; neonates with congenital anomalies at participating hospitals should be included regardless of the mother’s residency.</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home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counted</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a:t>
            </a: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No, they are not included; only births that occur in participating hospitals should</a:t>
            </a:r>
            <a:r>
              <a:rPr lang="en-US" sz="1800" i="1" spc="2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be</a:t>
            </a:r>
            <a:r>
              <a:rPr lang="en-US" sz="1800" i="1" spc="-13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included.</a:t>
            </a:r>
            <a:endParaRPr lang="en-US" sz="1100" dirty="0"/>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17</a:t>
            </a:fld>
            <a:endParaRPr lang="en-US" dirty="0"/>
          </a:p>
        </p:txBody>
      </p:sp>
    </p:spTree>
    <p:extLst>
      <p:ext uri="{BB962C8B-B14F-4D97-AF65-F5344CB8AC3E}">
        <p14:creationId xmlns:p14="http://schemas.microsoft.com/office/powerpoint/2010/main" val="294167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96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3.2</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spcBef>
                <a:spcPts val="710"/>
              </a:spcBef>
              <a:spcAft>
                <a:spcPts val="0"/>
              </a:spcAft>
              <a:buClr>
                <a:srgbClr val="058D8D"/>
              </a:buClr>
              <a:buSzPts val="900"/>
              <a:buFont typeface="Franklin Gothic Demi Cond" panose="020B0706030402020204" pitchFamily="34" charset="0"/>
              <a:buChar char="■"/>
              <a:tabLst>
                <a:tab pos="1447165" algn="l"/>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the figure</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 to refer to their workbook, page 7, and answer the following question: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What</a:t>
            </a:r>
            <a:r>
              <a:rPr lang="en-US" sz="18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does</a:t>
            </a:r>
            <a:r>
              <a:rPr lang="en-US" sz="18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this</a:t>
            </a:r>
            <a:r>
              <a:rPr lang="en-US" sz="1800" spc="4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figure</a:t>
            </a:r>
            <a:r>
              <a:rPr lang="en-US" sz="18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demonstrate?</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60020" lvl="0" indent="-342900">
              <a:lnSpc>
                <a:spcPct val="97000"/>
              </a:lnSpc>
              <a:spcBef>
                <a:spcPts val="445"/>
              </a:spcBef>
              <a:spcAft>
                <a:spcPts val="0"/>
              </a:spcAft>
              <a:buClr>
                <a:srgbClr val="058D8D"/>
              </a:buClr>
              <a:buSzPts val="900"/>
              <a:buFont typeface="Franklin Gothic Demi Cond" panose="020B0706030402020204" pitchFamily="34" charset="0"/>
              <a:buChar char="■"/>
              <a:tabLst>
                <a:tab pos="1447165" algn="l"/>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Allow participants time to write responses. Encourage group discussion about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before</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reviewing.</a:t>
            </a:r>
          </a:p>
          <a:p>
            <a:pPr marL="342900" marR="160020" lvl="0" indent="-342900">
              <a:lnSpc>
                <a:spcPct val="97000"/>
              </a:lnSpc>
              <a:spcBef>
                <a:spcPts val="445"/>
              </a:spcBef>
              <a:spcAft>
                <a:spcPts val="0"/>
              </a:spcAft>
              <a:buClr>
                <a:srgbClr val="058D8D"/>
              </a:buClr>
              <a:buSzPts val="900"/>
              <a:buFont typeface="Franklin Gothic Demi Cond" panose="020B0706030402020204" pitchFamily="34" charset="0"/>
              <a:buChar char="■"/>
              <a:tabLst>
                <a:tab pos="1447165" algn="l"/>
                <a:tab pos="1447800" algn="l"/>
              </a:tabLst>
            </a:pPr>
            <a:endPar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800100" marR="0" lvl="1" indent="-342900">
              <a:spcBef>
                <a:spcPts val="0"/>
              </a:spcBef>
              <a:spcAft>
                <a:spcPts val="0"/>
              </a:spcAft>
              <a:buClr>
                <a:srgbClr val="058D8D"/>
              </a:buClr>
              <a:buSzPts val="1200"/>
              <a:buFont typeface="Trebuchet MS" panose="020B0603020202020204" pitchFamily="34" charset="0"/>
              <a:buChar char="o"/>
              <a:tabLst>
                <a:tab pos="1675765" algn="l"/>
                <a:tab pos="16764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160655" lvl="2" indent="-285750">
              <a:lnSpc>
                <a:spcPct val="101000"/>
              </a:lnSpc>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This example demonstrates how using multiple data sources increased the case</a:t>
            </a:r>
            <a:r>
              <a:rPr lang="en-US" sz="1100" i="1" spc="4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detection compared to only using vital records.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0" lvl="2" indent="-285750">
              <a:spcBef>
                <a:spcPts val="370"/>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It</a:t>
            </a:r>
            <a:r>
              <a:rPr lang="en-US" sz="1100" i="1" spc="-3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shows</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16</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years</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vital</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records</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data</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and</a:t>
            </a:r>
            <a:r>
              <a:rPr lang="en-US" sz="1100" i="1" spc="-3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10</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years</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data</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from</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multiple</a:t>
            </a:r>
            <a:r>
              <a:rPr lang="en-US" sz="1100" i="1" spc="-2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sources.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0" lvl="2" indent="-285750">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data</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are</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for</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defects.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0" lvl="2" indent="-285750">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birth</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defects</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has</a:t>
            </a:r>
            <a:r>
              <a:rPr lang="en-US" sz="1100" i="1" spc="80" dirty="0">
                <a:effectLst/>
                <a:latin typeface="Gill Sans MT" panose="020B0502020104020203" pitchFamily="34" charset="0"/>
                <a:ea typeface="Trebuchet MS" panose="020B0603020202020204" pitchFamily="34" charset="0"/>
                <a:cs typeface="Trebuchet MS" panose="020B0603020202020204" pitchFamily="34" charset="0"/>
              </a:rPr>
              <a:t> changed over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time.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0" lvl="2" indent="-285750">
              <a:spcBef>
                <a:spcPts val="380"/>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Multiple</a:t>
            </a:r>
            <a:r>
              <a:rPr lang="en-US" sz="1100" i="1" spc="1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sources</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identify</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more</a:t>
            </a:r>
            <a:r>
              <a:rPr lang="en-US" sz="1100" i="1" spc="1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cases</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with</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1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defects.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0" marR="160020" lvl="2" indent="-285750">
              <a:lnSpc>
                <a:spcPct val="101000"/>
              </a:lnSpc>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Vital records usually include data at birth and multiple sources may include other</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age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cut-off</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values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that</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allow</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for</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identification</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cases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later</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life.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800100" marR="160020" lvl="1" indent="-342900">
              <a:lnSpc>
                <a:spcPct val="97000"/>
              </a:lnSpc>
              <a:spcBef>
                <a:spcPts val="445"/>
              </a:spcBef>
              <a:spcAft>
                <a:spcPts val="0"/>
              </a:spcAft>
              <a:buClr>
                <a:srgbClr val="058D8D"/>
              </a:buClr>
              <a:buSzPts val="900"/>
              <a:buFont typeface="Franklin Gothic Demi Cond" panose="020B0706030402020204" pitchFamily="34" charset="0"/>
              <a:buChar char="■"/>
              <a:tabLst>
                <a:tab pos="1447165" algn="l"/>
                <a:tab pos="1447800" algn="l"/>
              </a:tabLst>
            </a:pP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18</a:t>
            </a:fld>
            <a:endParaRPr lang="en-US" dirty="0"/>
          </a:p>
        </p:txBody>
      </p:sp>
    </p:spTree>
    <p:extLst>
      <p:ext uri="{BB962C8B-B14F-4D97-AF65-F5344CB8AC3E}">
        <p14:creationId xmlns:p14="http://schemas.microsoft.com/office/powerpoint/2010/main" val="61739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66370" lvl="0" indent="-342900" algn="just">
              <a:lnSpc>
                <a:spcPct val="102000"/>
              </a:lnSpc>
              <a:spcBef>
                <a:spcPts val="485"/>
              </a:spcBef>
              <a:spcAft>
                <a:spcPts val="0"/>
              </a:spcAft>
              <a:buClr>
                <a:srgbClr val="058D8D"/>
              </a:buClr>
              <a:buSzPts val="900"/>
              <a:buFont typeface="Franklin Gothic Demi Cond" panose="020B0706030402020204" pitchFamily="34" charset="0"/>
              <a:buChar char="■"/>
              <a:tabLst>
                <a:tab pos="1464310" algn="l"/>
              </a:tabLst>
            </a:pP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Tell</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Please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look</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following</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graph,</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showing</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example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how age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diagnosis</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has</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been</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used.</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Researchers</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examined</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age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diagnosis</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all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congenital</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anomalies</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reported</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Western</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Australian</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Birth</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Defects</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Registry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from 2000 to 2001.</a:t>
            </a:r>
          </a:p>
          <a:p>
            <a:pPr marL="342900" marR="166370" lvl="0" indent="-342900" algn="just">
              <a:lnSpc>
                <a:spcPct val="102000"/>
              </a:lnSpc>
              <a:spcBef>
                <a:spcPts val="485"/>
              </a:spcBef>
              <a:spcAft>
                <a:spcPts val="0"/>
              </a:spcAft>
              <a:buClr>
                <a:srgbClr val="058D8D"/>
              </a:buClr>
              <a:buSzPts val="900"/>
              <a:buFont typeface="Franklin Gothic Demi Cond" panose="020B0706030402020204" pitchFamily="34" charset="0"/>
              <a:buChar char="■"/>
              <a:tabLst>
                <a:tab pos="1464310" algn="l"/>
              </a:tabLst>
            </a:pP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207770" marR="0">
              <a:spcBef>
                <a:spcPts val="86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Group</a:t>
            </a:r>
            <a:r>
              <a:rPr lang="en-US" sz="1800" b="1"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discussion</a:t>
            </a:r>
          </a:p>
          <a:p>
            <a:pPr marL="342900" marR="167005" lvl="0" indent="-342900" algn="just">
              <a:lnSpc>
                <a:spcPct val="97000"/>
              </a:lnSpc>
              <a:spcBef>
                <a:spcPts val="770"/>
              </a:spcBef>
              <a:spcAft>
                <a:spcPts val="0"/>
              </a:spcAft>
              <a:buClr>
                <a:srgbClr val="058D8D"/>
              </a:buClr>
              <a:buSzPts val="900"/>
              <a:buFont typeface="Franklin Gothic Demi Cond" panose="020B0706030402020204" pitchFamily="34" charset="0"/>
              <a:buChar char="■"/>
              <a:tabLst>
                <a:tab pos="1464310" algn="l"/>
              </a:tabLst>
            </a:pP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figure,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which</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represents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how</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researchers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examined</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age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diagnosis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congenital</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anomalies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reported</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Western</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Australia</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Birth</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Defects</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Registry</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from</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2000</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2001.</a:t>
            </a:r>
          </a:p>
          <a:p>
            <a:endParaRPr lang="en-US" dirty="0"/>
          </a:p>
        </p:txBody>
      </p:sp>
      <p:sp>
        <p:nvSpPr>
          <p:cNvPr id="4" name="Slide Number Placeholder 3"/>
          <p:cNvSpPr>
            <a:spLocks noGrp="1"/>
          </p:cNvSpPr>
          <p:nvPr>
            <p:ph type="sldNum" sz="quarter" idx="5"/>
          </p:nvPr>
        </p:nvSpPr>
        <p:spPr/>
        <p:txBody>
          <a:bodyPr/>
          <a:lstStyle/>
          <a:p>
            <a:fld id="{1BA645A3-3946-4B55-A2AC-68721A6F1A4F}" type="slidenum">
              <a:rPr lang="en-US" smtClean="0"/>
              <a:t>19</a:t>
            </a:fld>
            <a:endParaRPr lang="en-US" dirty="0"/>
          </a:p>
        </p:txBody>
      </p:sp>
    </p:spTree>
    <p:extLst>
      <p:ext uri="{BB962C8B-B14F-4D97-AF65-F5344CB8AC3E}">
        <p14:creationId xmlns:p14="http://schemas.microsoft.com/office/powerpoint/2010/main" val="331235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45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3.3</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lgn="just">
              <a:spcBef>
                <a:spcPts val="745"/>
              </a:spcBef>
              <a:spcAft>
                <a:spcPts val="0"/>
              </a:spcAft>
              <a:buClr>
                <a:srgbClr val="058D8D"/>
              </a:buClr>
              <a:buSzPts val="900"/>
              <a:buFont typeface="Franklin Gothic Demi Cond" panose="020B0706030402020204" pitchFamily="34" charset="0"/>
              <a:buChar char="■"/>
              <a:tabLst>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Activity 3.3 in</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160020" lvl="0" indent="-342900" algn="just">
              <a:lnSpc>
                <a:spcPct val="97000"/>
              </a:lnSpc>
              <a:spcBef>
                <a:spcPts val="445"/>
              </a:spcBef>
              <a:spcAft>
                <a:spcPts val="0"/>
              </a:spcAft>
              <a:buClr>
                <a:srgbClr val="058D8D"/>
              </a:buClr>
              <a:buSzPts val="900"/>
              <a:buFont typeface="Franklin Gothic Demi Cond" panose="020B0706030402020204" pitchFamily="34" charset="0"/>
              <a:buChar char="■"/>
              <a:tabLst>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Have participants create inclusion and exclusion criteria for population-based or hospital-based surveillance programmes. Ask participants to keep in mind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capacity</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available</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data</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sources.</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Remind</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that</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inclusion</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exclusion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criteria</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will</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different,</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depending</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whether</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programme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is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hospital</a:t>
            </a:r>
            <a:r>
              <a:rPr lang="en-US" sz="1800" b="1" spc="-60" baseline="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based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or</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population</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based.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Allow</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10</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minutes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then</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a:p>
            <a:pPr marL="742950" marR="0" lvl="1" indent="-285750">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Inclusion</a:t>
            </a:r>
            <a:r>
              <a:rPr lang="en-US" sz="1100" i="1" spc="-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criteria:</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one</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anomalies</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diagnosis</a:t>
            </a:r>
            <a:r>
              <a:rPr lang="en-US" sz="1100" i="1"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(up</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1100" i="1"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160020" lvl="3" indent="-228600">
              <a:lnSpc>
                <a:spcPct val="102000"/>
              </a:lnSpc>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Pregnancy</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outcome</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(live</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births,</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stillbirths</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and</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termination</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pregnancies for</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fetal</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6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Gestational</a:t>
            </a:r>
            <a:r>
              <a:rPr lang="en-US" sz="1100" i="1"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 (≥28 weeks, or</a:t>
            </a:r>
            <a:r>
              <a:rPr lang="en-US" sz="1100" i="1"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≥1000 </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≥20–22 weeks of gestation</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≥500</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Maternal</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residence</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resident</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Hospital of delivery (born in selected hospitals)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143000" marR="0" lvl="2" indent="-228600">
              <a:spcBef>
                <a:spcPts val="390"/>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Exclusion</a:t>
            </a:r>
            <a:r>
              <a:rPr lang="en-US" sz="1100" i="1" spc="1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criteria:</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without</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Older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Miscarriage/spontaneous</a:t>
            </a:r>
            <a:r>
              <a:rPr lang="en-US" sz="1100" i="1" spc="2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abortion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Less</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28</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weeks</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&lt;1000</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 in non-selected hospitals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4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non-resident</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20</a:t>
            </a:fld>
            <a:endParaRPr lang="en-US" dirty="0"/>
          </a:p>
        </p:txBody>
      </p:sp>
    </p:spTree>
    <p:extLst>
      <p:ext uri="{BB962C8B-B14F-4D97-AF65-F5344CB8AC3E}">
        <p14:creationId xmlns:p14="http://schemas.microsoft.com/office/powerpoint/2010/main" val="45108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45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3.3</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lgn="just">
              <a:spcBef>
                <a:spcPts val="745"/>
              </a:spcBef>
              <a:spcAft>
                <a:spcPts val="0"/>
              </a:spcAft>
              <a:buClr>
                <a:srgbClr val="058D8D"/>
              </a:buClr>
              <a:buSzPts val="900"/>
              <a:buFont typeface="Franklin Gothic Demi Cond" panose="020B0706030402020204" pitchFamily="34" charset="0"/>
              <a:buChar char="■"/>
              <a:tabLst>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Activity 3.3 in</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160020" lvl="0" indent="-342900" algn="just">
              <a:lnSpc>
                <a:spcPct val="97000"/>
              </a:lnSpc>
              <a:spcBef>
                <a:spcPts val="445"/>
              </a:spcBef>
              <a:spcAft>
                <a:spcPts val="0"/>
              </a:spcAft>
              <a:buClr>
                <a:srgbClr val="058D8D"/>
              </a:buClr>
              <a:buSzPts val="900"/>
              <a:buFont typeface="Franklin Gothic Demi Cond" panose="020B0706030402020204" pitchFamily="34" charset="0"/>
              <a:buChar char="■"/>
              <a:tabLst>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Have participants create inclusion and exclusion criteria for population-based or hospital-based surveillance programmes. Ask participants to keep in mind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capacity</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available</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data</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sources.</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Remind</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that</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inclusion</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exclusion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criteria</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will</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different,</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depending</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whether</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programme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is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hospital</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based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or</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population</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based.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Allow</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10</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minutes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then</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a:p>
            <a:pPr marL="742950" marR="0" lvl="1" indent="-285750">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Inclusion</a:t>
            </a:r>
            <a:r>
              <a:rPr lang="en-US" sz="1100" i="1" spc="-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criteria:</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one</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anomalies</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diagnosis</a:t>
            </a:r>
            <a:r>
              <a:rPr lang="en-US" sz="1100" i="1"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(up</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1100" i="1"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160020" lvl="3" indent="-228600">
              <a:lnSpc>
                <a:spcPct val="102000"/>
              </a:lnSpc>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Pregnancy</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outcome</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(live</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births,</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stillbirths</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and</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termination</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pregnancies for</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fetal</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6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Gestational</a:t>
            </a:r>
            <a:r>
              <a:rPr lang="en-US" sz="1100" i="1"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 (≥28 weeks, or</a:t>
            </a:r>
            <a:r>
              <a:rPr lang="en-US" sz="1100" i="1"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≥1000 </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≥20–22 weeks of gestation</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≥500</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Maternal</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residence</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resident</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Hospital of delivery (born in selected hospitals)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143000" marR="0" lvl="2" indent="-228600">
              <a:spcBef>
                <a:spcPts val="390"/>
              </a:spcBef>
              <a:spcAft>
                <a:spcPts val="0"/>
              </a:spcAft>
              <a:buClr>
                <a:srgbClr val="058D8D"/>
              </a:buClr>
              <a:buSzPts val="1200"/>
              <a:buFont typeface="Trebuchet MS" panose="020B0603020202020204" pitchFamily="34" charset="0"/>
              <a:buChar char="•"/>
              <a:tabLst>
                <a:tab pos="1904365" algn="l"/>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Exclusion</a:t>
            </a:r>
            <a:r>
              <a:rPr lang="en-US" sz="1100" i="1" spc="1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criteria:</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without</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Older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Miscarriage/spontaneous</a:t>
            </a:r>
            <a:r>
              <a:rPr lang="en-US" sz="1100" i="1" spc="2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abortion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Less</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28</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weeks</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&lt;1000</a:t>
            </a:r>
            <a:r>
              <a:rPr lang="en-US" sz="1100" i="1"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 in non-selected hospitals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1100" i="1" spc="-14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non-resident</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21</a:t>
            </a:fld>
            <a:endParaRPr lang="en-US" dirty="0"/>
          </a:p>
        </p:txBody>
      </p:sp>
    </p:spTree>
    <p:extLst>
      <p:ext uri="{BB962C8B-B14F-4D97-AF65-F5344CB8AC3E}">
        <p14:creationId xmlns:p14="http://schemas.microsoft.com/office/powerpoint/2010/main" val="322845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0785" marR="0">
              <a:spcBef>
                <a:spcPts val="855"/>
              </a:spcBef>
              <a:spcAft>
                <a:spcPts val="0"/>
              </a:spcAft>
            </a:pP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Begin Activity 3.5</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lgn="just">
              <a:spcBef>
                <a:spcPts val="750"/>
              </a:spcBef>
              <a:spcAft>
                <a:spcPts val="0"/>
              </a:spcAft>
              <a:buClr>
                <a:srgbClr val="058D8D"/>
              </a:buClr>
              <a:buSzPts val="900"/>
              <a:buFont typeface="Franklin Gothic Demi Cond" panose="020B0706030402020204" pitchFamily="34" charset="0"/>
              <a:buChar char="■"/>
              <a:tabLst>
                <a:tab pos="14389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examples</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of</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verbatim</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checkbox</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formats.</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148590" lvl="0" indent="-342900" algn="just">
              <a:lnSpc>
                <a:spcPct val="97000"/>
              </a:lnSpc>
              <a:spcBef>
                <a:spcPts val="445"/>
              </a:spcBef>
              <a:spcAft>
                <a:spcPts val="0"/>
              </a:spcAft>
              <a:buClr>
                <a:srgbClr val="058D8D"/>
              </a:buClr>
              <a:buSzPts val="900"/>
              <a:buFont typeface="Franklin Gothic Demi Cond" panose="020B0706030402020204" pitchFamily="34" charset="0"/>
              <a:buChar char="■"/>
              <a:tabLst>
                <a:tab pos="1438910" algn="l"/>
              </a:tabLst>
            </a:pP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 participants the following question:</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What do these examples demonstrate? </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66370" lvl="0" indent="-342900">
              <a:lnSpc>
                <a:spcPct val="97000"/>
              </a:lnSpc>
              <a:spcBef>
                <a:spcPts val="775"/>
              </a:spcBef>
              <a:spcAft>
                <a:spcPts val="0"/>
              </a:spcAft>
              <a:buClr>
                <a:srgbClr val="058D8D"/>
              </a:buClr>
              <a:buSzPts val="900"/>
              <a:buFont typeface="Franklin Gothic Demi Cond" panose="020B0706030402020204" pitchFamily="34" charset="0"/>
              <a:buChar char="■"/>
              <a:tabLst>
                <a:tab pos="1447800" algn="l"/>
              </a:tabLst>
            </a:pP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Activity 3.5 in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 </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record their responses.</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148590" lvl="0" indent="-342900" algn="just">
              <a:lnSpc>
                <a:spcPct val="97000"/>
              </a:lnSpc>
              <a:spcBef>
                <a:spcPts val="445"/>
              </a:spcBef>
              <a:spcAft>
                <a:spcPts val="0"/>
              </a:spcAft>
              <a:buClr>
                <a:srgbClr val="058D8D"/>
              </a:buClr>
              <a:buSzPts val="900"/>
              <a:buFont typeface="Franklin Gothic Demi Cond" panose="020B0706030402020204" pitchFamily="34" charset="0"/>
              <a:buChar char="■"/>
              <a:tabLst>
                <a:tab pos="14389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Encourage group discussion about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before</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reviewing.</a:t>
            </a:r>
          </a:p>
          <a:p>
            <a:pPr marL="742950" marR="0" lvl="1" indent="-285750" algn="just">
              <a:spcBef>
                <a:spcPts val="345"/>
              </a:spcBef>
              <a:spcAft>
                <a:spcPts val="0"/>
              </a:spcAft>
              <a:buClr>
                <a:srgbClr val="058D8D"/>
              </a:buClr>
              <a:buSzPts val="1200"/>
              <a:buFont typeface="Trebuchet MS" panose="020B0603020202020204" pitchFamily="34" charset="0"/>
              <a:buChar char="o"/>
              <a:tabLst>
                <a:tab pos="16675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48590" lvl="2" indent="-228600" algn="just">
              <a:lnSpc>
                <a:spcPct val="101000"/>
              </a:lnSpc>
              <a:spcBef>
                <a:spcPts val="375"/>
              </a:spcBef>
              <a:spcAft>
                <a:spcPts val="0"/>
              </a:spcAft>
              <a:buClr>
                <a:srgbClr val="058D8D"/>
              </a:buClr>
              <a:buSzPts val="1200"/>
              <a:buFont typeface="Trebuchet MS" panose="020B0603020202020204" pitchFamily="34" charset="0"/>
              <a:buChar char="•"/>
              <a:tabLst>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These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examples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demonstrate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how</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using</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verbatim</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descriptions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can</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add</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more thorough information about a diagnosis.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49225" lvl="2" indent="-228600" algn="just">
              <a:lnSpc>
                <a:spcPct val="102000"/>
              </a:lnSpc>
              <a:spcBef>
                <a:spcPts val="370"/>
              </a:spcBef>
              <a:spcAft>
                <a:spcPts val="0"/>
              </a:spcAft>
              <a:buClr>
                <a:srgbClr val="058D8D"/>
              </a:buClr>
              <a:buSzPts val="1200"/>
              <a:buFont typeface="Trebuchet MS" panose="020B0603020202020204" pitchFamily="34" charset="0"/>
              <a:buChar char="•"/>
              <a:tabLst>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Using only the checkbox format requires a programme to rely solely on the training and expertise of the member of staff who checked the box, to complete the</a:t>
            </a:r>
            <a:r>
              <a:rPr lang="en-US" sz="1100" i="1" spc="-1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form.</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48590" lvl="2" indent="-228600" algn="just">
              <a:lnSpc>
                <a:spcPct val="101000"/>
              </a:lnSpc>
              <a:spcBef>
                <a:spcPts val="345"/>
              </a:spcBef>
              <a:spcAft>
                <a:spcPts val="0"/>
              </a:spcAft>
              <a:buClr>
                <a:srgbClr val="058D8D"/>
              </a:buClr>
              <a:buSzPts val="1200"/>
              <a:buFont typeface="Trebuchet MS" panose="020B0603020202020204" pitchFamily="34" charset="0"/>
              <a:buChar char="•"/>
              <a:tabLst>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 checkbox format might facilitate coding and data management; however, detailed information</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that</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would</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help</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with</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diagnosis</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may</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be</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missed.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148590" lvl="0" indent="0" algn="just">
              <a:lnSpc>
                <a:spcPct val="97000"/>
              </a:lnSpc>
              <a:spcBef>
                <a:spcPts val="445"/>
              </a:spcBef>
              <a:spcAft>
                <a:spcPts val="0"/>
              </a:spcAft>
              <a:buClr>
                <a:srgbClr val="058D8D"/>
              </a:buClr>
              <a:buSzPts val="900"/>
              <a:buFont typeface="Franklin Gothic Demi Cond" panose="020B0706030402020204" pitchFamily="34" charset="0"/>
              <a:buNone/>
              <a:tabLst>
                <a:tab pos="1438910" algn="l"/>
              </a:tabLst>
            </a:pP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166370" lvl="1" indent="-285750" algn="just">
              <a:lnSpc>
                <a:spcPct val="98000"/>
              </a:lnSpc>
              <a:spcBef>
                <a:spcPts val="320"/>
              </a:spcBef>
              <a:spcAft>
                <a:spcPts val="0"/>
              </a:spcAft>
              <a:buClr>
                <a:srgbClr val="058D8D"/>
              </a:buClr>
              <a:buSzPts val="1200"/>
              <a:buFont typeface="Trebuchet MS" panose="020B0603020202020204" pitchFamily="34" charset="0"/>
              <a:buChar char="o"/>
              <a:tabLst>
                <a:tab pos="1685925" algn="l"/>
              </a:tabLst>
            </a:pP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22</a:t>
            </a:fld>
            <a:endParaRPr lang="en-US" dirty="0"/>
          </a:p>
        </p:txBody>
      </p:sp>
    </p:spTree>
    <p:extLst>
      <p:ext uri="{BB962C8B-B14F-4D97-AF65-F5344CB8AC3E}">
        <p14:creationId xmlns:p14="http://schemas.microsoft.com/office/powerpoint/2010/main" val="225352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6185" marR="0">
              <a:spcBef>
                <a:spcPts val="86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3.6</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lgn="just">
              <a:spcBef>
                <a:spcPts val="750"/>
              </a:spcBef>
              <a:spcAft>
                <a:spcPts val="0"/>
              </a:spcAft>
              <a:buClr>
                <a:srgbClr val="058D8D"/>
              </a:buClr>
              <a:buSzPts val="900"/>
              <a:buFont typeface="Franklin Gothic Demi Cond" panose="020B0706030402020204" pitchFamily="34" charset="0"/>
              <a:buChar char="■"/>
              <a:tabLst>
                <a:tab pos="1482725"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Activity 3.6 in</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22555" lvl="0" indent="-342900" algn="just">
              <a:lnSpc>
                <a:spcPct val="96000"/>
              </a:lnSpc>
              <a:spcBef>
                <a:spcPts val="455"/>
              </a:spcBef>
              <a:spcAft>
                <a:spcPts val="0"/>
              </a:spcAft>
              <a:buClr>
                <a:srgbClr val="058D8D"/>
              </a:buClr>
              <a:buSzPts val="900"/>
              <a:buFont typeface="Franklin Gothic Demi Cond" panose="020B0706030402020204" pitchFamily="34" charset="0"/>
              <a:buChar char="■"/>
              <a:tabLst>
                <a:tab pos="1482725" algn="l"/>
              </a:tabLst>
            </a:pP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Review</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table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suggested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core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ascertainment</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variables. Discuss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how</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variables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might</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differ,</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depending</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on</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country,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how</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they</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would</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adapted.</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Direct</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Appendices</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 </a:t>
            </a:r>
            <a:r>
              <a:rPr lang="en-US" sz="1800" b="1" i="1" dirty="0">
                <a:effectLst/>
                <a:latin typeface="Calibri" panose="020F0502020204030204" pitchFamily="34" charset="0"/>
                <a:ea typeface="Franklin Gothic Demi Cond" panose="020B0706030402020204" pitchFamily="34" charset="0"/>
                <a:cs typeface="Trebuchet MS" panose="020B0603020202020204" pitchFamily="34" charset="0"/>
              </a:rPr>
              <a:t>Birth defects surveillance: a manual for programme managers</a:t>
            </a:r>
            <a:r>
              <a:rPr lang="en-US" sz="1800" b="1" i="1" spc="-60" dirty="0">
                <a:effectLst/>
                <a:latin typeface="Calibri" panose="020F0502020204030204" pitchFamily="34" charset="0"/>
                <a:ea typeface="Franklin Gothic Demi Cond" panose="020B0706030402020204" pitchFamily="34" charset="0"/>
                <a:cs typeface="Trebuchet MS" panose="020B0603020202020204" pitchFamily="34" charset="0"/>
              </a:rPr>
              <a:t> (MPM2)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additional</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variables</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consider.</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22555" lvl="0" indent="-342900" algn="just">
              <a:lnSpc>
                <a:spcPct val="97000"/>
              </a:lnSpc>
              <a:spcBef>
                <a:spcPts val="390"/>
              </a:spcBef>
              <a:spcAft>
                <a:spcPts val="0"/>
              </a:spcAft>
              <a:buClr>
                <a:srgbClr val="058D8D"/>
              </a:buClr>
              <a:buSzPts val="900"/>
              <a:buFont typeface="Franklin Gothic Demi Cond" panose="020B0706030402020204" pitchFamily="34" charset="0"/>
              <a:buChar char="■"/>
              <a:tabLst>
                <a:tab pos="1482725" algn="l"/>
              </a:tabLst>
            </a:pP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write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blank</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column</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reason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 variable presented in the table should be collected. Once they have completed</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table,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following</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table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(on the next slide)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with</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possible responses for further discussion.</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23</a:t>
            </a:fld>
            <a:endParaRPr lang="en-US" dirty="0"/>
          </a:p>
        </p:txBody>
      </p:sp>
    </p:spTree>
    <p:extLst>
      <p:ext uri="{BB962C8B-B14F-4D97-AF65-F5344CB8AC3E}">
        <p14:creationId xmlns:p14="http://schemas.microsoft.com/office/powerpoint/2010/main" val="200899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6185" marR="0">
              <a:spcBef>
                <a:spcPts val="86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Once participants have completed their tables, show participants this table with possible responses for further discussion. </a:t>
            </a:r>
          </a:p>
          <a:p>
            <a:pPr marL="1226185" marR="0">
              <a:spcBef>
                <a:spcPts val="860"/>
              </a:spcBef>
              <a:spcAft>
                <a:spcPts val="0"/>
              </a:spcAft>
            </a:pP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1226185" marR="0">
              <a:spcBef>
                <a:spcPts val="860"/>
              </a:spcBef>
              <a:spcAft>
                <a:spcPts val="0"/>
              </a:spcAft>
            </a:pP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Each</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country</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can</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develop</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fictitious</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record(s)</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based</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on</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typical</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variables collected in the country, and participants can be asked to abstract the information into the data-collection tool (see Activity 3.4). For the activity, the facilitator can look</a:t>
            </a:r>
            <a:r>
              <a:rPr lang="en-US" sz="1800" spc="2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different charts from the hospitals, to create beforehand a</a:t>
            </a:r>
            <a:r>
              <a:rPr lang="en-US" sz="1800" spc="-4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“record”</a:t>
            </a:r>
            <a:r>
              <a:rPr lang="en-US" sz="18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that can be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used.</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24</a:t>
            </a:fld>
            <a:endParaRPr lang="en-US" dirty="0"/>
          </a:p>
        </p:txBody>
      </p:sp>
    </p:spTree>
    <p:extLst>
      <p:ext uri="{BB962C8B-B14F-4D97-AF65-F5344CB8AC3E}">
        <p14:creationId xmlns:p14="http://schemas.microsoft.com/office/powerpoint/2010/main" val="29735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645A3-3946-4B55-A2AC-68721A6F1A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93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7770" marR="0">
              <a:spcBef>
                <a:spcPts val="96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3.7</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lgn="just">
              <a:spcBef>
                <a:spcPts val="745"/>
              </a:spcBef>
              <a:spcAft>
                <a:spcPts val="0"/>
              </a:spcAft>
              <a:buClr>
                <a:srgbClr val="058D8D"/>
              </a:buClr>
              <a:buSzPts val="900"/>
              <a:buFont typeface="Franklin Gothic Demi Cond" panose="020B0706030402020204" pitchFamily="34" charset="0"/>
              <a:buChar char="■"/>
              <a:tabLst>
                <a:tab pos="14643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Activity 3.7</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in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141605" lvl="0" indent="-342900" algn="just">
              <a:lnSpc>
                <a:spcPct val="97000"/>
              </a:lnSpc>
              <a:spcBef>
                <a:spcPts val="445"/>
              </a:spcBef>
              <a:spcAft>
                <a:spcPts val="0"/>
              </a:spcAft>
              <a:buClr>
                <a:srgbClr val="058D8D"/>
              </a:buClr>
              <a:buSzPts val="900"/>
              <a:buFont typeface="Franklin Gothic Demi Cond" panose="020B0706030402020204" pitchFamily="34" charset="0"/>
              <a:buChar char="■"/>
              <a:tabLst>
                <a:tab pos="14643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example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of</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abstraction</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form.</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consider</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form, based</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on</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how</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they</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plan</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collect</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data</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(paper-based</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or</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electronic</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collection)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which</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variables</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they</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would</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add</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or</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delete,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why.</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25</a:t>
            </a:fld>
            <a:endParaRPr lang="en-US" dirty="0"/>
          </a:p>
        </p:txBody>
      </p:sp>
    </p:spTree>
    <p:extLst>
      <p:ext uri="{BB962C8B-B14F-4D97-AF65-F5344CB8AC3E}">
        <p14:creationId xmlns:p14="http://schemas.microsoft.com/office/powerpoint/2010/main" val="3586023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2370" marR="0">
              <a:spcBef>
                <a:spcPts val="89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3.8</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a:spcBef>
                <a:spcPts val="3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342900" marR="170180" lvl="0" indent="-342900">
              <a:lnSpc>
                <a:spcPct val="97000"/>
              </a:lnSpc>
              <a:spcBef>
                <a:spcPts val="0"/>
              </a:spcBef>
              <a:spcAft>
                <a:spcPts val="0"/>
              </a:spcAft>
              <a:buClr>
                <a:srgbClr val="058D8D"/>
              </a:buClr>
              <a:buSzPts val="900"/>
              <a:buFont typeface="Franklin Gothic Demi Cond" panose="020B0706030402020204" pitchFamily="34" charset="0"/>
              <a:buChar char="■"/>
              <a:tabLst>
                <a:tab pos="1438275" algn="l"/>
                <a:tab pos="1438910" algn="l"/>
              </a:tabLst>
            </a:pP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 participants to refer to Activity 3.8 in their workbook. Review the questions in the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flow</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chart</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provide</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13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0" lvl="0" indent="-342900">
              <a:spcBef>
                <a:spcPts val="850"/>
              </a:spcBef>
              <a:spcAft>
                <a:spcPts val="0"/>
              </a:spcAft>
              <a:buClr>
                <a:srgbClr val="058D8D"/>
              </a:buClr>
              <a:buSzPts val="900"/>
              <a:buFont typeface="Franklin Gothic Demi Cond" panose="020B0706030402020204" pitchFamily="34" charset="0"/>
              <a:buChar char="■"/>
              <a:tabLst>
                <a:tab pos="1438275" algn="l"/>
                <a:tab pos="14389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 complete</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 flow</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chart.</a:t>
            </a:r>
          </a:p>
          <a:p>
            <a:pPr marL="342900" marR="167005" lvl="0" indent="-342900">
              <a:lnSpc>
                <a:spcPct val="102000"/>
              </a:lnSpc>
              <a:spcBef>
                <a:spcPts val="515"/>
              </a:spcBef>
              <a:spcAft>
                <a:spcPts val="0"/>
              </a:spcAft>
              <a:buClr>
                <a:srgbClr val="058D8D"/>
              </a:buClr>
              <a:buSzPts val="900"/>
              <a:buFont typeface="Franklin Gothic Demi Cond" panose="020B0706030402020204" pitchFamily="34" charset="0"/>
              <a:buChar char="■"/>
              <a:tabLst>
                <a:tab pos="1438275" algn="l"/>
                <a:tab pos="1438910" algn="l"/>
              </a:tabLst>
            </a:pP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17475" marR="0">
              <a:spcBef>
                <a:spcPts val="500"/>
              </a:spcBef>
              <a:spcAft>
                <a:spcPts val="0"/>
              </a:spcAft>
              <a:tabLst>
                <a:tab pos="290195" algn="l"/>
              </a:tabLst>
            </a:pPr>
            <a:r>
              <a:rPr lang="en-US" sz="1800" u="dbl" dirty="0">
                <a:solidFill>
                  <a:srgbClr val="058D8D"/>
                </a:solidFill>
                <a:effectLst/>
                <a:uFill>
                  <a:solidFill>
                    <a:srgbClr val="008D8D"/>
                  </a:solidFill>
                </a:uFill>
                <a:latin typeface="Times New Roman" panose="02020603050405020304" pitchFamily="18" charset="0"/>
                <a:ea typeface="Trebuchet MS" panose="020B0603020202020204" pitchFamily="34" charset="0"/>
                <a:cs typeface="Trebuchet MS" panose="020B0603020202020204" pitchFamily="34" charset="0"/>
              </a:rPr>
              <a:t> 	</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sz="2800" dirty="0">
                <a:effectLst/>
              </a:rPr>
              <a:t>After participants complete their flow chart, show the following chart (on the next slide) with possible </a:t>
            </a:r>
            <a:r>
              <a:rPr lang="en-US" sz="2800" spc="-10" dirty="0">
                <a:effectLst/>
              </a:rPr>
              <a:t>responses</a:t>
            </a:r>
            <a:r>
              <a:rPr lang="en-US" sz="2800" spc="-100" dirty="0">
                <a:effectLst/>
              </a:rPr>
              <a:t> </a:t>
            </a:r>
            <a:r>
              <a:rPr lang="en-US" sz="2800" spc="-10" dirty="0">
                <a:effectLst/>
              </a:rPr>
              <a:t>and</a:t>
            </a:r>
            <a:r>
              <a:rPr lang="en-US" sz="2800" spc="-100" dirty="0">
                <a:effectLst/>
              </a:rPr>
              <a:t> </a:t>
            </a:r>
            <a:r>
              <a:rPr lang="en-US" sz="2800" spc="-10" dirty="0">
                <a:effectLst/>
              </a:rPr>
              <a:t>discuss</a:t>
            </a:r>
            <a:r>
              <a:rPr lang="en-US" sz="2800" spc="-100" dirty="0">
                <a:effectLst/>
              </a:rPr>
              <a:t> </a:t>
            </a:r>
            <a:r>
              <a:rPr lang="en-US" sz="2800" spc="-10" dirty="0">
                <a:effectLst/>
              </a:rPr>
              <a:t>participants’</a:t>
            </a:r>
            <a:r>
              <a:rPr lang="en-US" sz="2800" spc="-195" dirty="0">
                <a:effectLst/>
              </a:rPr>
              <a:t> </a:t>
            </a:r>
            <a:r>
              <a:rPr lang="en-US" sz="2800" spc="-10" dirty="0">
                <a:effectLst/>
              </a:rPr>
              <a:t>responses.</a:t>
            </a:r>
            <a:r>
              <a:rPr lang="en-US" sz="2800" dirty="0">
                <a:effectLst/>
              </a:rPr>
              <a:t> </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26</a:t>
            </a:fld>
            <a:endParaRPr lang="en-US" dirty="0"/>
          </a:p>
        </p:txBody>
      </p:sp>
    </p:spTree>
    <p:extLst>
      <p:ext uri="{BB962C8B-B14F-4D97-AF65-F5344CB8AC3E}">
        <p14:creationId xmlns:p14="http://schemas.microsoft.com/office/powerpoint/2010/main" val="329703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2370" marR="0">
              <a:spcBef>
                <a:spcPts val="895"/>
              </a:spcBef>
              <a:spcAft>
                <a:spcPts val="0"/>
              </a:spcAft>
            </a:pPr>
            <a:r>
              <a:rPr lang="en-US" sz="1800" i="1"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8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800" i="1" spc="-10" dirty="0">
                <a:effectLst/>
                <a:latin typeface="Gill Sans MT" panose="020B0502020104020203" pitchFamily="34" charset="0"/>
                <a:ea typeface="Trebuchet MS" panose="020B0603020202020204" pitchFamily="34" charset="0"/>
                <a:cs typeface="Trebuchet MS" panose="020B0603020202020204" pitchFamily="34" charset="0"/>
              </a:rPr>
              <a:t>response shown here</a:t>
            </a:r>
            <a:r>
              <a:rPr lang="en-US" sz="2800" spc="-10" dirty="0">
                <a:effectLst/>
              </a:rPr>
              <a:t>.</a:t>
            </a:r>
            <a:r>
              <a:rPr lang="en-US" sz="2800" dirty="0">
                <a:effectLst/>
              </a:rPr>
              <a:t> </a:t>
            </a:r>
          </a:p>
          <a:p>
            <a:pPr marL="1182370" marR="0">
              <a:spcBef>
                <a:spcPts val="895"/>
              </a:spcBef>
              <a:spcAft>
                <a:spcPts val="0"/>
              </a:spcAft>
            </a:pPr>
            <a:endParaRPr lang="en-US" sz="2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342900" marR="0" lvl="0" indent="-342900">
              <a:spcBef>
                <a:spcPts val="0"/>
              </a:spcBef>
              <a:spcAft>
                <a:spcPts val="0"/>
              </a:spcAft>
              <a:buClr>
                <a:srgbClr val="058D8D"/>
              </a:buClr>
              <a:buSzPts val="900"/>
              <a:buFont typeface="Franklin Gothic Demi Cond" panose="020B0706030402020204" pitchFamily="34" charset="0"/>
              <a:buChar char="■"/>
              <a:tabLst>
                <a:tab pos="1463675" algn="l"/>
                <a:tab pos="1464310" algn="l"/>
              </a:tabLst>
            </a:pP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protocol</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collection</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management</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should</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include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procedures</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0" lvl="1" indent="-285750">
              <a:spcBef>
                <a:spcPts val="340"/>
              </a:spcBef>
              <a:spcAft>
                <a:spcPts val="0"/>
              </a:spcAft>
              <a:buClr>
                <a:srgbClr val="058D8D"/>
              </a:buClr>
              <a:buSzPts val="1200"/>
              <a:buFont typeface="Trebuchet MS" panose="020B0603020202020204" pitchFamily="34" charset="0"/>
              <a:buChar char="o"/>
              <a:tabLst>
                <a:tab pos="1692275" algn="l"/>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identification</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data</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sources</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where</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can</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be</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identified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59385" lvl="1" indent="-285750">
              <a:lnSpc>
                <a:spcPct val="96000"/>
              </a:lnSpc>
              <a:spcBef>
                <a:spcPts val="360"/>
              </a:spcBef>
              <a:spcAft>
                <a:spcPts val="0"/>
              </a:spcAft>
              <a:buClr>
                <a:srgbClr val="058D8D"/>
              </a:buClr>
              <a:buSzPts val="1200"/>
              <a:buFont typeface="Trebuchet MS" panose="020B0603020202020204" pitchFamily="34" charset="0"/>
              <a:buChar char="o"/>
              <a:tabLst>
                <a:tab pos="1692275" algn="l"/>
                <a:tab pos="1692910" algn="l"/>
              </a:tabLst>
            </a:pP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identification</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registration</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by</a:t>
            </a:r>
            <a:r>
              <a:rPr lang="en-US" sz="11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health-care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professionals</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each</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data</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source</a:t>
            </a:r>
          </a:p>
          <a:p>
            <a:pPr marL="742950" marR="159385" lvl="1" indent="-285750">
              <a:lnSpc>
                <a:spcPct val="96000"/>
              </a:lnSpc>
              <a:spcBef>
                <a:spcPts val="385"/>
              </a:spcBef>
              <a:spcAft>
                <a:spcPts val="0"/>
              </a:spcAft>
              <a:buClr>
                <a:srgbClr val="058D8D"/>
              </a:buClr>
              <a:buSzPts val="1200"/>
              <a:buFont typeface="Trebuchet MS" panose="020B0603020202020204" pitchFamily="34" charset="0"/>
              <a:buChar char="o"/>
              <a:tabLst>
                <a:tab pos="1692275" algn="l"/>
                <a:tab pos="1692910" algn="l"/>
              </a:tabLst>
            </a:pP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training</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personnel</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responsible</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coding</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according</a:t>
            </a:r>
            <a:r>
              <a:rPr lang="en-US" sz="11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to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 ICD-10 coding system</a:t>
            </a:r>
          </a:p>
          <a:p>
            <a:pPr marL="742950" marR="159385" lvl="1" indent="-285750">
              <a:lnSpc>
                <a:spcPct val="96000"/>
              </a:lnSpc>
              <a:spcBef>
                <a:spcPts val="390"/>
              </a:spcBef>
              <a:spcAft>
                <a:spcPts val="0"/>
              </a:spcAft>
              <a:buClr>
                <a:srgbClr val="058D8D"/>
              </a:buClr>
              <a:buSzPts val="1200"/>
              <a:buFont typeface="Trebuchet MS" panose="020B0603020202020204" pitchFamily="34" charset="0"/>
              <a:buChar char="o"/>
              <a:tabLst>
                <a:tab pos="1692275" algn="l"/>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taking</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photographs</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if appropriate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setting</a:t>
            </a:r>
          </a:p>
          <a:p>
            <a:pPr marL="742950" marR="0" lvl="1" indent="-285750">
              <a:spcBef>
                <a:spcPts val="355"/>
              </a:spcBef>
              <a:spcAft>
                <a:spcPts val="0"/>
              </a:spcAft>
              <a:buClr>
                <a:srgbClr val="058D8D"/>
              </a:buClr>
              <a:buSzPts val="1200"/>
              <a:buFont typeface="Trebuchet MS" panose="020B0603020202020204" pitchFamily="34" charset="0"/>
              <a:buChar char="o"/>
              <a:tabLst>
                <a:tab pos="1692275" algn="l"/>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verifying</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 information at</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 participating hospital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site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0" lvl="1" indent="-285750">
              <a:spcBef>
                <a:spcPts val="325"/>
              </a:spcBef>
              <a:spcAft>
                <a:spcPts val="0"/>
              </a:spcAft>
              <a:buClr>
                <a:srgbClr val="058D8D"/>
              </a:buClr>
              <a:buSzPts val="1200"/>
              <a:buFont typeface="Trebuchet MS" panose="020B0603020202020204" pitchFamily="34" charset="0"/>
              <a:buChar char="o"/>
              <a:tabLst>
                <a:tab pos="1692275" algn="l"/>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sending</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information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to</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regional</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national-level</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err="1">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t>
            </a:r>
          </a:p>
          <a:p>
            <a:pPr marL="342900" marR="166370" lvl="0" indent="-342900" algn="just">
              <a:lnSpc>
                <a:spcPct val="102000"/>
              </a:lnSpc>
              <a:spcBef>
                <a:spcPts val="515"/>
              </a:spcBef>
              <a:spcAft>
                <a:spcPts val="0"/>
              </a:spcAft>
              <a:buClr>
                <a:srgbClr val="058D8D"/>
              </a:buClr>
              <a:buSzPts val="900"/>
              <a:buFont typeface="Franklin Gothic Demi Cond" panose="020B0706030402020204" pitchFamily="34" charset="0"/>
              <a:buChar char="■"/>
              <a:tabLst>
                <a:tab pos="1457325" algn="l"/>
              </a:tabLst>
            </a:pPr>
            <a:endPar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66370" lvl="0" indent="-342900" algn="just">
              <a:lnSpc>
                <a:spcPct val="102000"/>
              </a:lnSpc>
              <a:spcBef>
                <a:spcPts val="515"/>
              </a:spcBef>
              <a:spcAft>
                <a:spcPts val="0"/>
              </a:spcAft>
              <a:buClr>
                <a:srgbClr val="058D8D"/>
              </a:buClr>
              <a:buSzPts val="900"/>
              <a:buFont typeface="Franklin Gothic Demi Cond" panose="020B0706030402020204" pitchFamily="34" charset="0"/>
              <a:buChar char="■"/>
              <a:tabLst>
                <a:tab pos="1457325" algn="l"/>
              </a:tabLst>
            </a:pP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It is important that the data collection and analysis are done in a systematic way by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trained</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personnel,</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ensure</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high-quality</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accurate</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interpretation.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166370" lvl="1" indent="-285750" algn="just">
              <a:lnSpc>
                <a:spcPct val="97000"/>
              </a:lnSpc>
              <a:spcBef>
                <a:spcPts val="335"/>
              </a:spcBef>
              <a:spcAft>
                <a:spcPts val="0"/>
              </a:spcAft>
              <a:buClr>
                <a:srgbClr val="058D8D"/>
              </a:buClr>
              <a:buSzPts val="1200"/>
              <a:buFont typeface="Trebuchet MS" panose="020B0603020202020204" pitchFamily="34" charset="0"/>
              <a:buChar char="o"/>
              <a:tabLst>
                <a:tab pos="1685925"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Poor-quality data can lead to false conclusions about the occurrence of a congenital anomaly in a population, and weaken the credibility of the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programme.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gn="just">
              <a:lnSpc>
                <a:spcPct val="96000"/>
              </a:lnSpc>
              <a:spcBef>
                <a:spcPts val="385"/>
              </a:spcBef>
              <a:spcAft>
                <a:spcPts val="0"/>
              </a:spcAft>
              <a:buClr>
                <a:srgbClr val="058D8D"/>
              </a:buClr>
              <a:buSzPts val="1200"/>
              <a:buFont typeface="Trebuchet MS" panose="020B0603020202020204" pitchFamily="34" charset="0"/>
              <a:buChar char="o"/>
              <a:tabLst>
                <a:tab pos="1685925" algn="l"/>
              </a:tabLst>
            </a:pP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Inaccurate</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interpretation</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could</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have</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substantial</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impact</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on</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decision-making</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process</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public</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health</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authorities.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82370" marR="0">
              <a:spcBef>
                <a:spcPts val="895"/>
              </a:spcBef>
              <a:spcAft>
                <a:spcPts val="0"/>
              </a:spcAft>
            </a:pP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27</a:t>
            </a:fld>
            <a:endParaRPr lang="en-US" dirty="0"/>
          </a:p>
        </p:txBody>
      </p:sp>
    </p:spTree>
    <p:extLst>
      <p:ext uri="{BB962C8B-B14F-4D97-AF65-F5344CB8AC3E}">
        <p14:creationId xmlns:p14="http://schemas.microsoft.com/office/powerpoint/2010/main" val="3383909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7770" marR="0">
              <a:spcBef>
                <a:spcPts val="790"/>
              </a:spcBef>
              <a:spcAft>
                <a:spcPts val="0"/>
              </a:spcAft>
            </a:pPr>
            <a:r>
              <a:rPr lang="en-US" sz="1200" b="1" dirty="0">
                <a:effectLst/>
                <a:latin typeface="Century Gothic" panose="020B0502020202020204" pitchFamily="34" charset="0"/>
                <a:ea typeface="Century Gothic" panose="020B0502020202020204" pitchFamily="34" charset="0"/>
                <a:cs typeface="Century Gothic" panose="020B0502020202020204" pitchFamily="34" charset="0"/>
              </a:rPr>
              <a:t>Script/key</a:t>
            </a:r>
            <a:r>
              <a:rPr lang="en-US" sz="12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200" b="1" spc="-10" dirty="0">
                <a:effectLst/>
                <a:latin typeface="Century Gothic" panose="020B0502020202020204" pitchFamily="34" charset="0"/>
                <a:ea typeface="Century Gothic" panose="020B0502020202020204" pitchFamily="34" charset="0"/>
                <a:cs typeface="Century Gothic" panose="020B0502020202020204" pitchFamily="34" charset="0"/>
              </a:rPr>
              <a:t>points</a:t>
            </a:r>
            <a:endParaRPr lang="en-US" sz="12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41605" lvl="0" indent="-342900" algn="just">
              <a:lnSpc>
                <a:spcPct val="102000"/>
              </a:lnSpc>
              <a:spcBef>
                <a:spcPts val="820"/>
              </a:spcBef>
              <a:spcAft>
                <a:spcPts val="0"/>
              </a:spcAft>
              <a:buClr>
                <a:srgbClr val="058D8D"/>
              </a:buClr>
              <a:buSzPts val="900"/>
              <a:buFont typeface="Franklin Gothic Demi Cond" panose="020B0706030402020204" pitchFamily="34" charset="0"/>
              <a:buChar char="■"/>
              <a:tabLst>
                <a:tab pos="1464310" algn="l"/>
              </a:tabLst>
            </a:pP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Let’s now talk about the typical measures used in surveillance of congenital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anomalies;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these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measures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include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birth</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trends.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40335" lvl="0" indent="-342900" algn="just">
              <a:lnSpc>
                <a:spcPct val="96000"/>
              </a:lnSpc>
              <a:spcBef>
                <a:spcPts val="420"/>
              </a:spcBef>
              <a:spcAft>
                <a:spcPts val="0"/>
              </a:spcAft>
              <a:buClr>
                <a:srgbClr val="058D8D"/>
              </a:buClr>
              <a:buSzPts val="900"/>
              <a:buFont typeface="Franklin Gothic Demi Cond" panose="020B0706030402020204" pitchFamily="34" charset="0"/>
              <a:buChar char="■"/>
              <a:tabLst>
                <a:tab pos="1464310" algn="l"/>
              </a:tabLst>
            </a:pP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1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Does</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anyone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know</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how</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estimate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birth</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Open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discussion,</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then</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display</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prevalence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formula</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on</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screen.</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difference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between</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total</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prevalence,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birth</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prevalence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live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birth prevalence among participants (additional information can be found</a:t>
            </a:r>
            <a:r>
              <a:rPr lang="en-US" sz="1100" b="1" spc="20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 Chapter 3 of the MPM2).</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141605" lvl="1" indent="-285750" algn="just">
              <a:lnSpc>
                <a:spcPct val="98000"/>
              </a:lnSpc>
              <a:spcBef>
                <a:spcPts val="315"/>
              </a:spcBef>
              <a:spcAft>
                <a:spcPts val="0"/>
              </a:spcAft>
              <a:buClr>
                <a:srgbClr val="058D8D"/>
              </a:buClr>
              <a:buSzPts val="1200"/>
              <a:buFont typeface="Trebuchet MS" panose="020B0603020202020204" pitchFamily="34" charset="0"/>
              <a:buChar char="o"/>
              <a:tabLst>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 a population-based surveillance programme, the total prevalence of </a:t>
            </a: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congenital anomalies is calculated by aggregating the number of unduplicated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cases (live births, stillbirths and ETOPFA) as the numerator, and the total number</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stillbirths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source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population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denominator,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specific</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catchment</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area</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time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period.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40970" lvl="1" indent="-285750" algn="just">
              <a:lnSpc>
                <a:spcPct val="98000"/>
              </a:lnSpc>
              <a:spcBef>
                <a:spcPts val="335"/>
              </a:spcBef>
              <a:spcAft>
                <a:spcPts val="0"/>
              </a:spcAft>
              <a:buClr>
                <a:srgbClr val="058D8D"/>
              </a:buClr>
              <a:buSzPts val="1200"/>
              <a:buFont typeface="Trebuchet MS" panose="020B0603020202020204" pitchFamily="34" charset="0"/>
              <a:buChar char="o"/>
              <a:tabLst>
                <a:tab pos="1692910" algn="l"/>
              </a:tabLst>
            </a:pP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hospital-based</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anomalies is</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calculated</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by</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aggregating</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number</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unduplicated</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1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(live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 stillbirths and ETOPFA) as the numerator, and the total number of live births and stillbirths from a participating hospital as the denominator, for a specific</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time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period.</a:t>
            </a:r>
          </a:p>
          <a:p>
            <a:pPr marL="742950" marR="140970" lvl="1" indent="-285750" algn="just">
              <a:lnSpc>
                <a:spcPct val="97000"/>
              </a:lnSpc>
              <a:spcBef>
                <a:spcPts val="350"/>
              </a:spcBef>
              <a:spcAft>
                <a:spcPts val="0"/>
              </a:spcAft>
              <a:buClr>
                <a:srgbClr val="058D8D"/>
              </a:buClr>
              <a:buSzPts val="1200"/>
              <a:buFont typeface="Trebuchet MS" panose="020B0603020202020204" pitchFamily="34" charset="0"/>
              <a:buChar char="o"/>
              <a:tabLst>
                <a:tab pos="1692910" algn="l"/>
              </a:tabLst>
            </a:pPr>
            <a:r>
              <a:rPr lang="en-US" sz="1100" spc="-40" dirty="0">
                <a:effectLst/>
                <a:latin typeface="Trebuchet MS" panose="020B0603020202020204" pitchFamily="34" charset="0"/>
                <a:ea typeface="Trebuchet MS" panose="020B0603020202020204" pitchFamily="34" charset="0"/>
                <a:cs typeface="Trebuchet MS" panose="020B0603020202020204" pitchFamily="34" charset="0"/>
              </a:rPr>
              <a:t>The prevalence of congenital anomalies is usually calculated and presented as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prevalence per 10 000 births. Prevalence can be calculated for all congenital anomalies,</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specific</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individual</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groups</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anomalies.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41605" lvl="1" indent="-285750" algn="just">
              <a:lnSpc>
                <a:spcPct val="96000"/>
              </a:lnSpc>
              <a:spcBef>
                <a:spcPts val="390"/>
              </a:spcBef>
              <a:spcAft>
                <a:spcPts val="0"/>
              </a:spcAft>
              <a:buClr>
                <a:srgbClr val="058D8D"/>
              </a:buClr>
              <a:buSzPts val="1200"/>
              <a:buFont typeface="Trebuchet MS" panose="020B0603020202020204" pitchFamily="34" charset="0"/>
              <a:buChar char="o"/>
              <a:tabLst>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Prevalence cannot be calculated with only the number of cases – the numerator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data</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without</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having</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information</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about</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denominator.</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40970" lvl="1" indent="-285750" algn="just">
              <a:lnSpc>
                <a:spcPct val="97000"/>
              </a:lnSpc>
              <a:spcBef>
                <a:spcPts val="375"/>
              </a:spcBef>
              <a:spcAft>
                <a:spcPts val="0"/>
              </a:spcAft>
              <a:buClr>
                <a:srgbClr val="058D8D"/>
              </a:buClr>
              <a:buSzPts val="1200"/>
              <a:buFont typeface="Trebuchet MS" panose="020B0603020202020204" pitchFamily="34" charset="0"/>
              <a:buChar char="o"/>
              <a:tabLst>
                <a:tab pos="169291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 following expression is used to calculate the birth prevalence of congenital anomalies, with the assumption that both live births and fetal deaths are being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captured: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92275" marR="0" algn="just">
              <a:spcBef>
                <a:spcPts val="505"/>
              </a:spcBef>
              <a:spcAft>
                <a:spcPts val="0"/>
              </a:spcAft>
            </a:pP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a:t>
            </a:r>
            <a:r>
              <a:rPr lang="en-US" sz="1100" i="1" spc="-1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a/b</a:t>
            </a:r>
            <a:r>
              <a:rPr lang="en-US" sz="11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92275" marR="141605" algn="just">
              <a:lnSpc>
                <a:spcPct val="102000"/>
              </a:lnSpc>
              <a:spcBef>
                <a:spcPts val="830"/>
              </a:spcBef>
              <a:spcAft>
                <a:spcPts val="0"/>
              </a:spcAf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 Number of live births and fetal deaths (stillbirths) with a specific congenital anomaly</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(e.g.,</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spina</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bifida)</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counted</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among</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source</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population</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given</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year</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92275" marR="0" algn="just">
              <a:spcBef>
                <a:spcPts val="800"/>
              </a:spcBef>
              <a:spcAft>
                <a:spcPts val="0"/>
              </a:spcAf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b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Number</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deaths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(stillbirths) (includes cases in ‘a’),</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during</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same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year</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lnSpc>
                <a:spcPct val="110000"/>
              </a:lnSpc>
              <a:spcBef>
                <a:spcPts val="635"/>
              </a:spcBef>
              <a:spcAft>
                <a:spcPts val="0"/>
              </a:spcAft>
              <a:buSzPts val="850"/>
              <a:buFont typeface="Trebuchet MS" panose="020B0603020202020204" pitchFamily="34" charset="0"/>
              <a:buAutoNum type="arabicPeriod"/>
              <a:tabLst>
                <a:tab pos="1672590" algn="l"/>
              </a:tabLs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of congenital</a:t>
            </a:r>
            <a:r>
              <a:rPr lang="en-US" sz="18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anomalies</a:t>
            </a:r>
          </a:p>
          <a:p>
            <a:pPr marL="377190" marR="0">
              <a:lnSpc>
                <a:spcPts val="835"/>
              </a:lnSpc>
              <a:spcBef>
                <a:spcPts val="515"/>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cases</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156210" marR="0">
              <a:lnSpc>
                <a:spcPts val="1005"/>
              </a:lnSpc>
              <a:spcBef>
                <a:spcPts val="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t>
            </a:r>
          </a:p>
          <a:p>
            <a:pPr marL="373380" marR="0">
              <a:lnSpc>
                <a:spcPts val="870"/>
              </a:lnSpc>
              <a:spcBef>
                <a:spcPts val="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births</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125095" marR="0">
              <a:spcBef>
                <a:spcPts val="1140"/>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x</a:t>
            </a:r>
            <a:r>
              <a:rPr lang="en-US" sz="18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8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0"/>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0" marR="0">
              <a:spcBef>
                <a:spcPts val="3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342900" marR="0" lvl="0" indent="-342900">
              <a:lnSpc>
                <a:spcPct val="70000"/>
              </a:lnSpc>
              <a:spcBef>
                <a:spcPts val="1055"/>
              </a:spcBef>
              <a:spcAft>
                <a:spcPts val="0"/>
              </a:spcAft>
              <a:buSzPts val="850"/>
              <a:buFont typeface="Trebuchet MS" panose="020B0603020202020204" pitchFamily="34" charset="0"/>
              <a:buAutoNum type="arabicPeriod"/>
              <a:tabLst>
                <a:tab pos="1663700" algn="l"/>
              </a:tabLs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of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8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800" spc="3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406400" marR="0" indent="-105410">
              <a:lnSpc>
                <a:spcPct val="195000"/>
              </a:lnSpc>
              <a:spcBef>
                <a:spcPts val="510"/>
              </a:spcBef>
              <a:spcAft>
                <a:spcPts val="0"/>
              </a:spcAft>
            </a:pPr>
            <a:br>
              <a:rPr lang="en-US" dirty="0">
                <a:effectLst/>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death</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(stillbirths)</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cases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deaths</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(stillbirths)</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35"/>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347345" marR="0">
              <a:spcBef>
                <a:spcPts val="0"/>
              </a:spcBef>
              <a:spcAft>
                <a:spcPts val="0"/>
              </a:spcAft>
            </a:pP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x</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8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0"/>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342900" marR="0" lvl="0" indent="-342900">
              <a:lnSpc>
                <a:spcPct val="76000"/>
              </a:lnSpc>
              <a:spcBef>
                <a:spcPts val="740"/>
              </a:spcBef>
              <a:spcAft>
                <a:spcPts val="0"/>
              </a:spcAft>
              <a:buSzPts val="850"/>
              <a:buFont typeface="Trebuchet MS" panose="020B0603020202020204" pitchFamily="34" charset="0"/>
              <a:buAutoNum type="arabicPeriod"/>
              <a:tabLst>
                <a:tab pos="1650365" algn="l"/>
                <a:tab pos="2740660" algn="l"/>
              </a:tabLs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of congenital</a:t>
            </a:r>
            <a:r>
              <a:rPr lang="en-US" sz="18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anomalies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15" marR="0" indent="50800">
              <a:lnSpc>
                <a:spcPct val="188000"/>
              </a:lnSpc>
              <a:spcBef>
                <a:spcPts val="515"/>
              </a:spcBef>
              <a:spcAft>
                <a:spcPts val="0"/>
              </a:spcAft>
            </a:pPr>
            <a:br>
              <a:rPr lang="en-US" dirty="0">
                <a:effectLst/>
              </a:rPr>
            </a:b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death</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(stillbirths)</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ETOPFA</a:t>
            </a:r>
            <a:r>
              <a:rPr lang="en-US" sz="18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0" dirty="0">
                <a:effectLst/>
                <a:latin typeface="Trebuchet MS" panose="020B0603020202020204" pitchFamily="34" charset="0"/>
                <a:ea typeface="Trebuchet MS" panose="020B0603020202020204" pitchFamily="34" charset="0"/>
                <a:cs typeface="Trebuchet MS" panose="020B0603020202020204" pitchFamily="34" charset="0"/>
              </a:rPr>
              <a:t>cases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deaths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(stillbirths)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ETOPFA</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15"/>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105410" marR="0">
              <a:spcBef>
                <a:spcPts val="5"/>
              </a:spcBef>
              <a:spcAft>
                <a:spcPts val="0"/>
              </a:spcAft>
            </a:pP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x</a:t>
            </a:r>
            <a:r>
              <a:rPr lang="en-US" sz="1800" spc="-1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800" spc="-1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1470660" marR="0">
              <a:spcBef>
                <a:spcPts val="730"/>
              </a:spcBef>
              <a:spcAft>
                <a:spcPts val="0"/>
              </a:spcAft>
            </a:pPr>
            <a:br>
              <a:rPr lang="en-US" sz="1800" dirty="0">
                <a:effectLst/>
                <a:latin typeface="Trebuchet MS" panose="020B0603020202020204" pitchFamily="34" charset="0"/>
                <a:ea typeface="Trebuchet MS" panose="020B0603020202020204" pitchFamily="34" charset="0"/>
                <a:cs typeface="Trebuchet MS" panose="020B0603020202020204" pitchFamily="34" charset="0"/>
              </a:rPr>
            </a:br>
            <a:r>
              <a:rPr lang="en-US" sz="1800" dirty="0">
                <a:effectLst/>
                <a:latin typeface="Trebuchet MS" panose="020B0603020202020204" pitchFamily="34" charset="0"/>
                <a:ea typeface="Trebuchet MS" panose="020B0603020202020204" pitchFamily="34" charset="0"/>
                <a:cs typeface="Trebuchet MS" panose="020B0603020202020204" pitchFamily="34" charset="0"/>
              </a:rPr>
              <a:t>ETOPFA</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elective</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termination</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pregnancy</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fetal</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anomaly.</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0" marR="0">
              <a:spcBef>
                <a:spcPts val="45"/>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 </a:t>
            </a:r>
          </a:p>
          <a:p>
            <a:pPr marL="342900" marR="153035" lvl="0" indent="-342900" algn="just">
              <a:lnSpc>
                <a:spcPct val="102000"/>
              </a:lnSpc>
              <a:spcBef>
                <a:spcPts val="0"/>
              </a:spcBef>
              <a:spcAft>
                <a:spcPts val="0"/>
              </a:spcAft>
              <a:buClr>
                <a:srgbClr val="058D8D"/>
              </a:buClr>
              <a:buSzPts val="900"/>
              <a:buFont typeface="Franklin Gothic Demi Cond" panose="020B0706030402020204" pitchFamily="34" charset="0"/>
              <a:buChar char="■"/>
              <a:tabLst>
                <a:tab pos="1452880" algn="l"/>
              </a:tabLst>
            </a:pP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 numerator includes live births and known fetal deaths (stillbirths) with congenital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anomalies, and pregnancy terminations with congenital anomalies (if these data are available). The denominator comprises only live births and fetal deaths (stillbirths,</a:t>
            </a:r>
            <a:r>
              <a:rPr lang="en-US" sz="1800" spc="2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if</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these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available),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because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it</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is</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practically</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impossible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assess</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total number</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pregnancy</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losses.</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Because</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number</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pregnancy</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losses</a:t>
            </a:r>
            <a:r>
              <a:rPr lang="en-US" sz="18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is</a:t>
            </a:r>
            <a:r>
              <a:rPr lang="en-US" sz="18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relatively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small, compared with the number of live births, their exclusion has little effect on the prevalence estimate. Spontaneous abortions (also called miscarriages) are not included in the numerator or in the denominator because it is practically impossible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assess</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total</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number</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spontaneous</a:t>
            </a:r>
            <a:r>
              <a:rPr lang="en-US" sz="18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abortions.</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28</a:t>
            </a:fld>
            <a:endParaRPr lang="en-US" dirty="0"/>
          </a:p>
        </p:txBody>
      </p:sp>
    </p:spTree>
    <p:extLst>
      <p:ext uri="{BB962C8B-B14F-4D97-AF65-F5344CB8AC3E}">
        <p14:creationId xmlns:p14="http://schemas.microsoft.com/office/powerpoint/2010/main" val="175128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48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3.9</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60020" lvl="0" indent="-342900" algn="just">
              <a:lnSpc>
                <a:spcPct val="97000"/>
              </a:lnSpc>
              <a:spcBef>
                <a:spcPts val="775"/>
              </a:spcBef>
              <a:spcAft>
                <a:spcPts val="0"/>
              </a:spcAft>
              <a:buClr>
                <a:srgbClr val="058D8D"/>
              </a:buClr>
              <a:buSzPts val="900"/>
              <a:buFont typeface="Franklin Gothic Demi Cond" panose="020B0706030402020204" pitchFamily="34" charset="0"/>
              <a:buChar char="■"/>
              <a:tabLst>
                <a:tab pos="1447800" algn="l"/>
              </a:tabLst>
            </a:pP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Divide participants into groups. Ask participants to read the following case</a:t>
            </a:r>
            <a:r>
              <a:rPr lang="en-US" sz="1800" b="1" spc="-30" baseline="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example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calculate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prevalence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of</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neural</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tube</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defects.</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Tell</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they</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have</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information</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1191260" marR="135890">
              <a:lnSpc>
                <a:spcPct val="97000"/>
              </a:lnSpc>
              <a:spcBef>
                <a:spcPts val="895"/>
              </a:spcBef>
              <a:spcAft>
                <a:spcPts val="0"/>
              </a:spcAft>
            </a:pP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Case-study 1: Cases of neural tube defects by type of ascertainment, United States of</a:t>
            </a:r>
            <a:r>
              <a:rPr lang="en-US" sz="1800" b="1" spc="-9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America</a:t>
            </a:r>
            <a:r>
              <a:rPr lang="en-US" sz="1800" b="1" spc="-9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(USA),</a:t>
            </a:r>
            <a:r>
              <a:rPr lang="en-US" sz="1800" b="1" spc="-9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2010–2014</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lvl="2"/>
            <a:r>
              <a:rPr lang="en-GB" sz="1200" kern="1200" dirty="0">
                <a:solidFill>
                  <a:schemeClr val="tx1"/>
                </a:solidFill>
                <a:effectLst/>
                <a:latin typeface="+mn-lt"/>
                <a:ea typeface="+mn-ea"/>
                <a:cs typeface="+mn-cs"/>
              </a:rPr>
              <a:t>The United States National Birth Defects Prevention Network collects state-specific congenital anomalies surveillance data for annual publication of prevalence estimates and collaborative research projects. In 2019, national estimates were presented for 29 major birth defects using data from 2010–2014. The data presented in the table are from population-based programmes that have different types of case ascertainment: active, hybrid and passive. Active ascertainment occurs when there is active review of multiple data sources to identify cases. Active ascertainment usually requires that the programme hires trained personnel to conduct abstraction from data sources. Passive ascertainment occurs when hospital staff report cases directly to the programme without verification of cases by the programme staff. An example of hybrid ascertainment is when hospital staff report cases and programme staff verify them.</a:t>
            </a:r>
          </a:p>
          <a:p>
            <a:pPr marL="342900" marR="0" lvl="0" indent="-342900">
              <a:spcBef>
                <a:spcPts val="0"/>
              </a:spcBef>
              <a:spcAft>
                <a:spcPts val="0"/>
              </a:spcAft>
              <a:buClr>
                <a:srgbClr val="058D8D"/>
              </a:buClr>
              <a:buSzPts val="900"/>
              <a:buFont typeface="Franklin Gothic Demi Cond" panose="020B0706030402020204" pitchFamily="34" charset="0"/>
              <a:buChar char="■"/>
              <a:tabLst>
                <a:tab pos="1447165" algn="l"/>
                <a:tab pos="1447800" algn="l"/>
              </a:tabLst>
            </a:pP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1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answer</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questions</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their</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workbook</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273685" lvl="1" indent="-285750">
              <a:lnSpc>
                <a:spcPct val="96000"/>
              </a:lnSpc>
              <a:spcBef>
                <a:spcPts val="380"/>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Estimate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national</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each</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defect</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total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defects</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per</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000</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live</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births.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88595" lvl="1" indent="-285750">
              <a:lnSpc>
                <a:spcPct val="96000"/>
              </a:lnSpc>
              <a:spcBef>
                <a:spcPts val="390"/>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Estimate the birth prevalence for each neural tube defect per 10 000 live births by</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ascertainment.</a:t>
            </a:r>
          </a:p>
          <a:p>
            <a:pPr marL="742950" marR="512445" lvl="1" indent="-285750">
              <a:lnSpc>
                <a:spcPct val="96000"/>
              </a:lnSpc>
              <a:spcBef>
                <a:spcPts val="390"/>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Estimate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defects</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per</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000</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live births</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by</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ascertainment.</a:t>
            </a: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29</a:t>
            </a:fld>
            <a:endParaRPr lang="en-US" dirty="0"/>
          </a:p>
        </p:txBody>
      </p:sp>
    </p:spTree>
    <p:extLst>
      <p:ext uri="{BB962C8B-B14F-4D97-AF65-F5344CB8AC3E}">
        <p14:creationId xmlns:p14="http://schemas.microsoft.com/office/powerpoint/2010/main" val="363517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enough time has been given. Show the answers presented on this slide. </a:t>
            </a:r>
          </a:p>
          <a:p>
            <a:endParaRPr lang="en-US" b="1" dirty="0"/>
          </a:p>
          <a:p>
            <a:pPr marL="342900" marR="175895" lvl="0" indent="-342900">
              <a:lnSpc>
                <a:spcPct val="102000"/>
              </a:lnSpc>
              <a:spcBef>
                <a:spcPts val="0"/>
              </a:spcBef>
              <a:spcAft>
                <a:spcPts val="0"/>
              </a:spcAft>
              <a:buClr>
                <a:srgbClr val="058D8D"/>
              </a:buClr>
              <a:buSzPts val="900"/>
              <a:buFont typeface="Franklin Gothic Demi Cond" panose="020B0706030402020204" pitchFamily="34" charset="0"/>
              <a:buChar char="■"/>
              <a:tabLst>
                <a:tab pos="1438275" algn="l"/>
                <a:tab pos="1438910" algn="l"/>
              </a:tabLst>
            </a:pP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8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100" b="1" spc="10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Describe</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differences</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similarities</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7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by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ascertainment</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method,</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provide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some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reasons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why</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differences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might</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exist.</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0" lvl="1" indent="-285750">
              <a:spcBef>
                <a:spcPts val="310"/>
              </a:spcBef>
              <a:spcAft>
                <a:spcPts val="0"/>
              </a:spcAft>
              <a:buClr>
                <a:srgbClr val="058D8D"/>
              </a:buClr>
              <a:buSzPts val="1200"/>
              <a:buFont typeface="Trebuchet MS" panose="020B0603020202020204" pitchFamily="34" charset="0"/>
              <a:buChar char="o"/>
              <a:tabLst>
                <a:tab pos="1666875" algn="l"/>
                <a:tab pos="16675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34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specific</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defects</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varied</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by</a:t>
            </a:r>
            <a:r>
              <a:rPr lang="en-US" sz="1100" i="1" spc="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ascertainment</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method.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1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1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anencephaly</a:t>
            </a:r>
            <a:r>
              <a:rPr lang="en-US" sz="1100" i="1" spc="-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varied</a:t>
            </a:r>
            <a:r>
              <a:rPr lang="en-US" sz="1100" i="1" spc="-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considerably</a:t>
            </a:r>
            <a:r>
              <a:rPr lang="en-US" sz="1100" i="1" spc="-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by</a:t>
            </a:r>
            <a:r>
              <a:rPr lang="en-US" sz="1100" i="1" spc="-9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ascertainment</a:t>
            </a:r>
            <a:r>
              <a:rPr lang="en-US" sz="1100" i="1" spc="-10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method.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0" lvl="1" indent="-285750">
              <a:spcBef>
                <a:spcPts val="325"/>
              </a:spcBef>
              <a:spcAft>
                <a:spcPts val="0"/>
              </a:spcAft>
              <a:buClr>
                <a:srgbClr val="058D8D"/>
              </a:buClr>
              <a:buSzPts val="1200"/>
              <a:buFont typeface="Trebuchet MS" panose="020B0603020202020204" pitchFamily="34" charset="0"/>
              <a:buChar char="o"/>
              <a:tabLst>
                <a:tab pos="1666875" algn="l"/>
                <a:tab pos="16675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11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reasons</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for</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differences</a:t>
            </a:r>
            <a:r>
              <a:rPr lang="en-US" sz="1100" i="1" spc="11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include: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Some</a:t>
            </a:r>
            <a:r>
              <a:rPr lang="en-US" sz="1100" i="1" spc="1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programmes</a:t>
            </a:r>
            <a:r>
              <a:rPr lang="en-US" sz="1100" i="1" spc="1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may</a:t>
            </a:r>
            <a:r>
              <a:rPr lang="en-US" sz="1100" i="1" spc="1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include</a:t>
            </a:r>
            <a:r>
              <a:rPr lang="en-US" sz="1100" i="1" spc="1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elective</a:t>
            </a:r>
            <a:r>
              <a:rPr lang="en-US" sz="1100" i="1" spc="17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terminations.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75895" lvl="2" indent="-228600">
              <a:lnSpc>
                <a:spcPct val="101000"/>
              </a:lnSpc>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Some</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programmes</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may</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include</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stillbirths</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numerator,</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denominator</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or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both.</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0"/>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Some</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programmes</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may</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have</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conducted</a:t>
            </a:r>
            <a:r>
              <a:rPr lang="en-US" sz="1100" i="1" spc="1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specialized</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prenatal</a:t>
            </a:r>
            <a:r>
              <a:rPr lang="en-US" sz="1100" i="1" spc="18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ascertainment.</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75895" lvl="2" indent="-228600">
              <a:lnSpc>
                <a:spcPct val="101000"/>
              </a:lnSpc>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encephalocele</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was</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higher</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among</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passive</a:t>
            </a:r>
            <a:r>
              <a:rPr lang="en-US" sz="1100" i="1" spc="-9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ascertainment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method</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than</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among</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hybrid</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or</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active</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ascertainment</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methods.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342900" marR="176530" lvl="0" indent="-342900">
              <a:lnSpc>
                <a:spcPct val="102000"/>
              </a:lnSpc>
              <a:spcBef>
                <a:spcPts val="390"/>
              </a:spcBef>
              <a:spcAft>
                <a:spcPts val="0"/>
              </a:spcAft>
              <a:buClr>
                <a:srgbClr val="058D8D"/>
              </a:buClr>
              <a:buSzPts val="900"/>
              <a:buFont typeface="Franklin Gothic Demi Cond" panose="020B0706030402020204" pitchFamily="34" charset="0"/>
              <a:buChar char="■"/>
              <a:tabLst>
                <a:tab pos="1438275" algn="l"/>
                <a:tab pos="1438910" algn="l"/>
              </a:tabLst>
            </a:pP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What</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some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possible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reasons</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why</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three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ascertainment methods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have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different</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estimates</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spina</a:t>
            </a:r>
            <a:r>
              <a:rPr lang="en-US" sz="1100" spc="-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bifida?</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0" lvl="1" indent="-285750">
              <a:spcBef>
                <a:spcPts val="305"/>
              </a:spcBef>
              <a:spcAft>
                <a:spcPts val="0"/>
              </a:spcAft>
              <a:buClr>
                <a:srgbClr val="058D8D"/>
              </a:buClr>
              <a:buSzPts val="1200"/>
              <a:buFont typeface="Trebuchet MS" panose="020B0603020202020204" pitchFamily="34" charset="0"/>
              <a:buChar char="o"/>
              <a:tabLst>
                <a:tab pos="1666875" algn="l"/>
                <a:tab pos="16675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80"/>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misclassification</a:t>
            </a:r>
            <a:r>
              <a:rPr lang="en-US" sz="1100" i="1" spc="1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11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cases</a:t>
            </a:r>
            <a:r>
              <a:rPr lang="en-US" sz="1100" i="1" spc="11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at</a:t>
            </a:r>
            <a:r>
              <a:rPr lang="en-US" sz="1100" i="1" spc="1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birth;</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75895" lvl="2" indent="-228600">
              <a:lnSpc>
                <a:spcPct val="101000"/>
              </a:lnSpc>
              <a:spcBef>
                <a:spcPts val="375"/>
              </a:spcBef>
              <a:spcAft>
                <a:spcPts val="0"/>
              </a:spcAft>
              <a:buClr>
                <a:srgbClr val="058D8D"/>
              </a:buClr>
              <a:buSzPts val="1200"/>
              <a:buFont typeface="Trebuchet MS" panose="020B0603020202020204" pitchFamily="34" charset="0"/>
              <a:buChar char="•"/>
              <a:tabLst>
                <a:tab pos="1895475" algn="l"/>
                <a:tab pos="189611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reporting problems/congenital anomalies not reported – could say biased reporting, i.e., underreporting, overreporting or selective reporting;</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76530" lvl="2" indent="-228600">
              <a:lnSpc>
                <a:spcPct val="101000"/>
              </a:lnSpc>
              <a:spcBef>
                <a:spcPts val="370"/>
              </a:spcBef>
              <a:spcAft>
                <a:spcPts val="0"/>
              </a:spcAft>
              <a:buClr>
                <a:srgbClr val="058D8D"/>
              </a:buClr>
              <a:buSzPts val="1200"/>
              <a:buFont typeface="Trebuchet MS" panose="020B0603020202020204" pitchFamily="34" charset="0"/>
              <a:buChar char="•"/>
              <a:tabLst>
                <a:tab pos="1895475" algn="l"/>
                <a:tab pos="189611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hybrid</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ascertainment</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methods</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are</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able</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to</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assess</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probable</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cases</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during</a:t>
            </a:r>
            <a:r>
              <a:rPr lang="en-US" sz="1100" i="1" spc="-12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follow-</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up and provide a definitive diagnosis.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42E27BB7-07F6-480F-BC83-E7EABE5A658E}" type="slidenum">
              <a:rPr lang="en-US" smtClean="0"/>
              <a:t>30</a:t>
            </a:fld>
            <a:endParaRPr lang="en-US" dirty="0"/>
          </a:p>
        </p:txBody>
      </p:sp>
    </p:spTree>
    <p:extLst>
      <p:ext uri="{BB962C8B-B14F-4D97-AF65-F5344CB8AC3E}">
        <p14:creationId xmlns:p14="http://schemas.microsoft.com/office/powerpoint/2010/main" val="381842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87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3.10</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60020" lvl="0" indent="-342900" algn="just">
              <a:lnSpc>
                <a:spcPct val="97000"/>
              </a:lnSpc>
              <a:spcBef>
                <a:spcPts val="770"/>
              </a:spcBef>
              <a:spcAft>
                <a:spcPts val="0"/>
              </a:spcAft>
              <a:buClr>
                <a:srgbClr val="058D8D"/>
              </a:buClr>
              <a:buSzPts val="900"/>
              <a:buFont typeface="Franklin Gothic Demi Cond" panose="020B0706030402020204" pitchFamily="34" charset="0"/>
              <a:buChar char="■"/>
              <a:tabLst>
                <a:tab pos="1447800" algn="l"/>
              </a:tabLst>
            </a:pP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Divide</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into</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groups</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of</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three</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or</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four</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read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scenario</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below.</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go</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Activity 3.10</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of</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1191260" marR="135890">
              <a:lnSpc>
                <a:spcPct val="97000"/>
              </a:lnSpc>
              <a:spcBef>
                <a:spcPts val="445"/>
              </a:spcBef>
              <a:spcAft>
                <a:spcPts val="0"/>
              </a:spcAft>
            </a:pP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Case example 2: Pre-</a:t>
            </a:r>
            <a:r>
              <a:rPr lang="en-US" sz="1800" b="1" baseline="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and post-fortification birth prevalence of neural tube defects in the USA, 1999–2007</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lvl="3"/>
            <a:r>
              <a:rPr lang="en-GB" sz="1200" kern="1200" dirty="0">
                <a:solidFill>
                  <a:schemeClr val="tx1"/>
                </a:solidFill>
                <a:effectLst/>
                <a:latin typeface="+mn-lt"/>
                <a:ea typeface="+mn-ea"/>
                <a:cs typeface="+mn-cs"/>
              </a:rPr>
              <a:t>In 1996, folic acid fortification of cereal grain products labelled as enriched became voluntary in the USA. In 1998, a mandate was passed requiring that these products be fortified with folic acid, to ensure an adequate supply of folate for women of childbearing age.</a:t>
            </a:r>
          </a:p>
          <a:p>
            <a:pPr lvl="3"/>
            <a:endParaRPr lang="en-GB" sz="12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The United States National Birth Defects Prevention Network collects information on neural tube defects by three major race/ethnic groups and has data from the time period prior to mandatory folic acid fortification and following the folic acid fortification mandate. The estimated annual prevalence of neural tube defects for 19 population-based birth defects surveillance programmes in the USA during these time periods is presented in the table below.</a:t>
            </a:r>
          </a:p>
          <a:p>
            <a:pPr marL="342900" marR="0" lvl="0" indent="-342900">
              <a:spcBef>
                <a:spcPts val="735"/>
              </a:spcBef>
              <a:spcAft>
                <a:spcPts val="0"/>
              </a:spcAft>
              <a:buClr>
                <a:srgbClr val="058D8D"/>
              </a:buClr>
              <a:buSzPts val="900"/>
              <a:buFont typeface="Franklin Gothic Demi Cond" panose="020B0706030402020204" pitchFamily="34" charset="0"/>
              <a:buChar char="■"/>
              <a:tabLst>
                <a:tab pos="1447165" algn="l"/>
                <a:tab pos="1447800" algn="l"/>
              </a:tabLst>
            </a:pP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363855" lvl="1" indent="-285750">
              <a:lnSpc>
                <a:spcPct val="96000"/>
              </a:lnSpc>
              <a:spcBef>
                <a:spcPts val="380"/>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Has folic acid fortification of staple foods impacted the prevalence of neural tube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defects?</a:t>
            </a:r>
          </a:p>
          <a:p>
            <a:pPr marL="742950" marR="0" lvl="1" indent="-285750">
              <a:spcBef>
                <a:spcPts val="355"/>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If</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how</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has</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it</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impacted</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defects?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0" lvl="1" indent="-285750" algn="just">
              <a:spcBef>
                <a:spcPts val="320"/>
              </a:spcBef>
              <a:spcAft>
                <a:spcPts val="0"/>
              </a:spcAft>
              <a:buClr>
                <a:srgbClr val="058D8D"/>
              </a:buClr>
              <a:buSzPts val="1200"/>
              <a:buFont typeface="Trebuchet MS" panose="020B0603020202020204" pitchFamily="34" charset="0"/>
              <a:buChar char="o"/>
              <a:tabLst>
                <a:tab pos="16764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59385" lvl="2" indent="-228600" algn="just">
              <a:lnSpc>
                <a:spcPct val="102000"/>
              </a:lnSpc>
              <a:spcBef>
                <a:spcPts val="380"/>
              </a:spcBef>
              <a:spcAft>
                <a:spcPts val="0"/>
              </a:spcAft>
              <a:buClr>
                <a:srgbClr val="058D8D"/>
              </a:buClr>
              <a:buSzPts val="1200"/>
              <a:buFont typeface="Trebuchet MS" panose="020B0603020202020204" pitchFamily="34" charset="0"/>
              <a:buChar char="•"/>
              <a:tabLst>
                <a:tab pos="19050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Folic</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acid</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fortification</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staple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foods</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most</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likely</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responsible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for</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majority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 the decline in prevalence of neural tube defects. The observable decline in the prevalence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defects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probably</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due</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to</a:t>
            </a:r>
            <a:r>
              <a:rPr lang="en-US" sz="1100" i="1" spc="-5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fortification.</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342900" marR="147955" lvl="0" indent="-342900" algn="just">
              <a:lnSpc>
                <a:spcPct val="96000"/>
              </a:lnSpc>
              <a:spcBef>
                <a:spcPts val="830"/>
              </a:spcBef>
              <a:spcAft>
                <a:spcPts val="0"/>
              </a:spcAft>
              <a:buClr>
                <a:srgbClr val="058D8D"/>
              </a:buClr>
              <a:buSzPts val="900"/>
              <a:buFont typeface="Franklin Gothic Demi Cond" panose="020B0706030402020204" pitchFamily="34" charset="0"/>
              <a:buChar char="■"/>
              <a:tabLst>
                <a:tab pos="1447800" algn="l"/>
              </a:tabLst>
            </a:pPr>
            <a:br>
              <a:rPr lang="en-US" sz="1100" dirty="0">
                <a:effectLst/>
                <a:latin typeface="Gill Sans MT" panose="020B0502020104020203" pitchFamily="34" charset="0"/>
                <a:ea typeface="Trebuchet MS" panose="020B0603020202020204" pitchFamily="34" charset="0"/>
                <a:cs typeface="Trebuchet MS" panose="020B0603020202020204" pitchFamily="34" charset="0"/>
              </a:rPr>
            </a:br>
            <a:r>
              <a:rPr lang="en-US" sz="1100" b="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Note</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r>
              <a:rPr lang="en-US" sz="1100" b="0" spc="-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If participants have a computer and access to Excel or another spreadsheet program, ask them to make a graph</a:t>
            </a:r>
            <a:r>
              <a:rPr lang="en-US" sz="11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with</a:t>
            </a:r>
            <a:r>
              <a:rPr lang="en-US" sz="11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1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data</a:t>
            </a:r>
            <a:r>
              <a:rPr lang="en-US" sz="1100" b="1" spc="-9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provided.</a:t>
            </a:r>
          </a:p>
          <a:p>
            <a:pPr marL="742950" marR="0" lvl="1" indent="-285750">
              <a:spcBef>
                <a:spcPts val="355"/>
              </a:spcBef>
              <a:spcAft>
                <a:spcPts val="0"/>
              </a:spcAft>
              <a:buClr>
                <a:srgbClr val="058D8D"/>
              </a:buClr>
              <a:buSzPts val="1200"/>
              <a:buFont typeface="Trebuchet MS" panose="020B0603020202020204" pitchFamily="34" charset="0"/>
              <a:buChar char="o"/>
              <a:tabLst>
                <a:tab pos="1675765" algn="l"/>
                <a:tab pos="1676400" algn="l"/>
              </a:tabLst>
            </a:pPr>
            <a:r>
              <a:rPr lang="en-US" sz="1100" b="1" dirty="0">
                <a:effectLst/>
                <a:latin typeface="Century Gothic" panose="020B0502020202020204" pitchFamily="34" charset="0"/>
                <a:ea typeface="Trebuchet MS" panose="020B0603020202020204" pitchFamily="34" charset="0"/>
                <a:cs typeface="Trebuchet MS" panose="020B0603020202020204" pitchFamily="34" charset="0"/>
              </a:rPr>
              <a:t>Remind</a:t>
            </a:r>
            <a:r>
              <a:rPr lang="en-US" sz="1100" b="1" spc="8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100" b="1" dirty="0">
                <a:effectLst/>
                <a:latin typeface="Century Gothic" panose="020B0502020202020204" pitchFamily="34" charset="0"/>
                <a:ea typeface="Trebuchet MS" panose="020B0603020202020204" pitchFamily="34" charset="0"/>
                <a:cs typeface="Trebuchet MS" panose="020B0603020202020204" pitchFamily="34" charset="0"/>
              </a:rPr>
              <a:t>participants</a:t>
            </a:r>
            <a:r>
              <a:rPr lang="en-US" sz="1100" b="1" spc="1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about</a:t>
            </a:r>
            <a:r>
              <a:rPr lang="en-US" sz="11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49225" lvl="2" indent="-228600" algn="just">
              <a:lnSpc>
                <a:spcPct val="100000"/>
              </a:lnSpc>
              <a:spcBef>
                <a:spcPts val="375"/>
              </a:spcBef>
              <a:spcAft>
                <a:spcPts val="0"/>
              </a:spcAft>
              <a:buClr>
                <a:srgbClr val="058D8D"/>
              </a:buClr>
              <a:buSzPts val="1200"/>
              <a:buFont typeface="Trebuchet MS" panose="020B0603020202020204" pitchFamily="34" charset="0"/>
              <a:buChar char="•"/>
              <a:tabLst>
                <a:tab pos="19050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need for a meaningful scale on the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Y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axis, to improve understanding and the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use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timescale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on</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X</a:t>
            </a:r>
            <a:r>
              <a:rPr lang="en-US" sz="1100" i="1" spc="-1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axis</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to</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show</a:t>
            </a:r>
            <a:r>
              <a:rPr lang="en-US" sz="11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trends;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lgn="just">
              <a:spcBef>
                <a:spcPts val="385"/>
              </a:spcBef>
              <a:spcAft>
                <a:spcPts val="0"/>
              </a:spcAft>
              <a:buClr>
                <a:srgbClr val="058D8D"/>
              </a:buClr>
              <a:buSzPts val="1200"/>
              <a:buFont typeface="Trebuchet MS" panose="020B0603020202020204" pitchFamily="34" charset="0"/>
              <a:buChar char="•"/>
              <a:tabLst>
                <a:tab pos="19050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importance of axis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labelling;</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47955" lvl="2" indent="-228600" algn="just">
              <a:lnSpc>
                <a:spcPct val="100000"/>
              </a:lnSpc>
              <a:spcBef>
                <a:spcPts val="375"/>
              </a:spcBef>
              <a:spcAft>
                <a:spcPts val="0"/>
              </a:spcAft>
              <a:buClr>
                <a:srgbClr val="058D8D"/>
              </a:buClr>
              <a:buSzPts val="1200"/>
              <a:buFont typeface="Trebuchet MS" panose="020B0603020202020204" pitchFamily="34" charset="0"/>
              <a:buChar char="•"/>
              <a:tabLst>
                <a:tab pos="19050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use</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highlighting</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effects</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factors</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interest,</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such</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as</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year</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which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fortification</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started</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USA</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(voluntary</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mandatory); and</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lgn="just">
              <a:spcBef>
                <a:spcPts val="395"/>
              </a:spcBef>
              <a:spcAft>
                <a:spcPts val="0"/>
              </a:spcAft>
              <a:buClr>
                <a:srgbClr val="058D8D"/>
              </a:buClr>
              <a:buSzPts val="1200"/>
              <a:buFont typeface="Trebuchet MS" panose="020B0603020202020204" pitchFamily="34" charset="0"/>
              <a:buChar char="•"/>
              <a:tabLst>
                <a:tab pos="19050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need</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clear</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descriptive</a:t>
            </a:r>
            <a:r>
              <a:rPr lang="en-US" sz="11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titles.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342900" marR="147955" lvl="0" indent="-342900" algn="just">
              <a:lnSpc>
                <a:spcPct val="102000"/>
              </a:lnSpc>
              <a:spcBef>
                <a:spcPts val="470"/>
              </a:spcBef>
              <a:spcAft>
                <a:spcPts val="0"/>
              </a:spcAft>
              <a:buClr>
                <a:srgbClr val="058D8D"/>
              </a:buClr>
              <a:buSzPts val="900"/>
              <a:buFont typeface="Franklin Gothic Demi Cond" panose="020B0706030402020204" pitchFamily="34" charset="0"/>
              <a:buChar char="■"/>
              <a:tabLst>
                <a:tab pos="1447800" algn="l"/>
              </a:tabLst>
            </a:pP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Public health agencies have a long tradition of monitoring trends in rates of disease </a:t>
            </a:r>
            <a:r>
              <a:rPr lang="en-US" sz="1100" spc="-4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 death, and in medical, social and behavioural risk factors that may contribute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a:t>
            </a:r>
            <a:r>
              <a:rPr lang="en-US" sz="1100" spc="-6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these</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adverse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events.</a:t>
            </a:r>
            <a:r>
              <a:rPr lang="en-US" sz="1100" spc="-6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Trends</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observed</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rates</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provide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information</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for</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needs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assessment, programme planning, programme evaluation, and policy development activities. Examining data over time also allows predictions to be made about future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frequencies</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rates</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occurrence.</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49225" lvl="0" indent="-342900" algn="just">
              <a:lnSpc>
                <a:spcPct val="102000"/>
              </a:lnSpc>
              <a:spcBef>
                <a:spcPts val="475"/>
              </a:spcBef>
              <a:spcAft>
                <a:spcPts val="0"/>
              </a:spcAft>
              <a:buClr>
                <a:srgbClr val="058D8D"/>
              </a:buClr>
              <a:buSzPts val="900"/>
              <a:buFont typeface="Franklin Gothic Demi Cond" panose="020B0706030402020204" pitchFamily="34" charset="0"/>
              <a:buChar char="■"/>
              <a:tabLst>
                <a:tab pos="1447800" algn="l"/>
              </a:tabLst>
            </a:pP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Typically</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public</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health,</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trend</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presented</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population-based</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rates.</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These</a:t>
            </a:r>
            <a:r>
              <a:rPr lang="en-US" sz="1100" spc="-4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accessed</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from</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large</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database</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systems</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such</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as</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national</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vital</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records,</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show</a:t>
            </a:r>
            <a:r>
              <a:rPr lang="en-US" sz="11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how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rates</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change</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over</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relatively</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long</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periods</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time,</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e.g.</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10</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years</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or</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more.</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Trend</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data</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can</a:t>
            </a:r>
            <a:r>
              <a:rPr lang="en-US" sz="110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be </a:t>
            </a:r>
            <a:r>
              <a:rPr lang="en-US" sz="11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visually presented through tables and graphs. The figure in the next slide shows secular trend data for the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neural</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tube</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defects</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USA</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by</a:t>
            </a:r>
            <a:r>
              <a:rPr lang="en-US" sz="1100" spc="-1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race/ethnicity.</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31</a:t>
            </a:fld>
            <a:endParaRPr lang="en-US" dirty="0"/>
          </a:p>
        </p:txBody>
      </p:sp>
    </p:spTree>
    <p:extLst>
      <p:ext uri="{BB962C8B-B14F-4D97-AF65-F5344CB8AC3E}">
        <p14:creationId xmlns:p14="http://schemas.microsoft.com/office/powerpoint/2010/main" val="1144456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50495" lvl="0" indent="-342900" algn="just">
              <a:lnSpc>
                <a:spcPct val="102000"/>
              </a:lnSpc>
              <a:spcBef>
                <a:spcPts val="485"/>
              </a:spcBef>
              <a:spcAft>
                <a:spcPts val="0"/>
              </a:spcAft>
              <a:buClr>
                <a:srgbClr val="058D8D"/>
              </a:buClr>
              <a:buSzPts val="900"/>
              <a:buFont typeface="Franklin Gothic Demi Cond" panose="020B0706030402020204" pitchFamily="34" charset="0"/>
              <a:buChar char="■"/>
              <a:tabLst>
                <a:tab pos="1447800" algn="l"/>
              </a:tabLst>
            </a:pPr>
            <a:r>
              <a:rPr lang="en-US" sz="11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100" b="1" spc="-4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Describe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prevalence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neural</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tube</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defects</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100" spc="-5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5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secular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(long-term) trend. Is there a change in the prevalence of neural tube defects?</a:t>
            </a:r>
            <a:r>
              <a:rPr lang="en-US" sz="1100" spc="-2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What is</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direction</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a:t>
            </a:r>
            <a:r>
              <a:rPr lang="en-US" sz="1100" spc="-8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change?</a:t>
            </a:r>
          </a:p>
          <a:p>
            <a:pPr marL="742950" marR="0" lvl="1" indent="-285750">
              <a:spcBef>
                <a:spcPts val="310"/>
              </a:spcBef>
              <a:spcAft>
                <a:spcPts val="0"/>
              </a:spcAft>
              <a:buClr>
                <a:srgbClr val="058D8D"/>
              </a:buClr>
              <a:buSzPts val="1200"/>
              <a:buFont typeface="Trebuchet MS" panose="020B0603020202020204" pitchFamily="34" charset="0"/>
              <a:buChar char="o"/>
              <a:tabLst>
                <a:tab pos="1675765" algn="l"/>
                <a:tab pos="16764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response:</a:t>
            </a:r>
            <a:r>
              <a:rPr lang="en-US" sz="1100" i="1" spc="2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There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decline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4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defects.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spcBef>
                <a:spcPts val="395"/>
              </a:spcBef>
              <a:spcAft>
                <a:spcPts val="0"/>
              </a:spcAft>
              <a:buClr>
                <a:srgbClr val="058D8D"/>
              </a:buClr>
              <a:buSzPts val="900"/>
              <a:buFont typeface="Franklin Gothic Demi Cond" panose="020B0706030402020204" pitchFamily="34" charset="0"/>
              <a:buChar char="■"/>
              <a:tabLst>
                <a:tab pos="1447165" algn="l"/>
                <a:tab pos="1447800" algn="l"/>
              </a:tabLst>
            </a:pP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1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0" lvl="1" indent="-285750">
              <a:spcBef>
                <a:spcPts val="350"/>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When</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was</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change</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first</a:t>
            </a:r>
            <a:r>
              <a:rPr lang="en-US" sz="11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evident?</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150495" lvl="2" indent="-228600" algn="just">
              <a:lnSpc>
                <a:spcPct val="102000"/>
              </a:lnSpc>
              <a:spcBef>
                <a:spcPts val="375"/>
              </a:spcBef>
              <a:spcAft>
                <a:spcPts val="0"/>
              </a:spcAft>
              <a:buClr>
                <a:srgbClr val="058D8D"/>
              </a:buClr>
              <a:buSzPts val="1200"/>
              <a:buFont typeface="Trebuchet MS" panose="020B0603020202020204" pitchFamily="34" charset="0"/>
              <a:buChar char="•"/>
              <a:tabLst>
                <a:tab pos="1905000" algn="l"/>
              </a:tabLst>
            </a:pP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Possible response: The change in prevalence started in the year 1997. After that point,</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decrease</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in</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prevalence</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neural</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tube</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defects</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accelerated</a:t>
            </a:r>
            <a:r>
              <a:rPr lang="en-US" sz="1100" i="1" spc="-3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through 2004,</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followed</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by</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levelling</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off</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of</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prevalence.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51130" lvl="1" indent="-285750">
              <a:lnSpc>
                <a:spcPct val="96000"/>
              </a:lnSpc>
              <a:spcBef>
                <a:spcPts val="325"/>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What are some possible reasons for some of the changes observed in the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1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defects?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410"/>
              </a:spcBef>
              <a:spcAft>
                <a:spcPts val="0"/>
              </a:spcAft>
              <a:buClr>
                <a:srgbClr val="058D8D"/>
              </a:buClr>
              <a:buSzPts val="1200"/>
              <a:buFont typeface="Trebuchet MS" panose="020B0603020202020204" pitchFamily="34" charset="0"/>
              <a:buChar char="•"/>
              <a:tabLst>
                <a:tab pos="1904365" algn="l"/>
                <a:tab pos="19050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introduction</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folic</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acid</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fortification</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staple</a:t>
            </a:r>
            <a:r>
              <a:rPr lang="en-US" sz="1100" i="1" spc="-1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foods;</a:t>
            </a:r>
          </a:p>
          <a:p>
            <a:pPr marL="1600200" marR="0" lvl="3" indent="-228600">
              <a:spcBef>
                <a:spcPts val="48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prevalence</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neural</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tube</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defects</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was</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already</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declining</a:t>
            </a:r>
            <a:r>
              <a:rPr lang="en-US" sz="1100" i="1"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and</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it</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is</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only</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 continuation</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such</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decline,</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possibly</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due</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other</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unmeasured</a:t>
            </a:r>
            <a:r>
              <a:rPr lang="en-US" sz="1100" i="1" spc="-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factors;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6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improved</a:t>
            </a:r>
            <a:r>
              <a:rPr lang="en-US" sz="1100" i="1" spc="1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r>
              <a:rPr lang="en-US" sz="1100" i="1" spc="1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more</a:t>
            </a:r>
            <a:r>
              <a:rPr lang="en-US" sz="1100" i="1" spc="1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accurate</a:t>
            </a:r>
            <a:r>
              <a:rPr lang="en-US" sz="1100" i="1" spc="1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data,</a:t>
            </a:r>
            <a:r>
              <a:rPr lang="en-US" sz="1100" i="1" spc="1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fewer</a:t>
            </a:r>
            <a:r>
              <a:rPr lang="en-US" sz="1100" i="1" spc="1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misclassifications;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changes</a:t>
            </a:r>
            <a:r>
              <a:rPr lang="en-US" sz="1100" i="1" spc="-14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ascertainment.</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742950" marR="0" lvl="1" indent="-285750">
              <a:spcBef>
                <a:spcPts val="335"/>
              </a:spcBef>
              <a:spcAft>
                <a:spcPts val="0"/>
              </a:spcAft>
              <a:buClr>
                <a:srgbClr val="058D8D"/>
              </a:buClr>
              <a:buSzPts val="1200"/>
              <a:buFont typeface="Trebuchet MS" panose="020B0603020202020204" pitchFamily="34" charset="0"/>
              <a:buChar char="o"/>
              <a:tabLst>
                <a:tab pos="1675765" algn="l"/>
                <a:tab pos="1676400" algn="l"/>
              </a:tabLst>
            </a:pP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some</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factors</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could</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impact</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health</a:t>
            </a:r>
            <a:r>
              <a:rPr lang="en-US" sz="11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condition?</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143000" marR="0" lvl="2" indent="-228600">
              <a:spcBef>
                <a:spcPts val="375"/>
              </a:spcBef>
              <a:spcAft>
                <a:spcPts val="0"/>
              </a:spcAft>
              <a:buClr>
                <a:srgbClr val="058D8D"/>
              </a:buClr>
              <a:buSzPts val="1200"/>
              <a:buFont typeface="Trebuchet MS" panose="020B0603020202020204" pitchFamily="34" charset="0"/>
              <a:buChar char="•"/>
              <a:tabLst>
                <a:tab pos="1904365" algn="l"/>
                <a:tab pos="1905000" algn="l"/>
              </a:tabLst>
            </a:pP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Possible</a:t>
            </a:r>
            <a:r>
              <a:rPr lang="en-US" sz="1100" i="1" spc="-7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responses:</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600200" marR="0" lvl="3" indent="-22860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population</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changes</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due</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migration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improved</a:t>
            </a:r>
            <a:r>
              <a:rPr lang="en-US" sz="1100" i="1"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diagnostic</a:t>
            </a:r>
            <a:r>
              <a:rPr lang="en-US" sz="1100" i="1"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procedures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enhanced</a:t>
            </a:r>
            <a:r>
              <a:rPr lang="en-US" sz="1100" i="1" spc="24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reporting</a:t>
            </a:r>
            <a:r>
              <a:rPr lang="en-US" sz="1100" i="1" spc="24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techniques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changes</a:t>
            </a:r>
            <a:r>
              <a:rPr lang="en-US" sz="1100" i="1" spc="1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system</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1100" i="1"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methods</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changes</a:t>
            </a:r>
            <a:r>
              <a:rPr lang="en-US" sz="1100" i="1"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prevalence</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other</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risk</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factors</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for</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1100" i="1" spc="6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condition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1600200" marR="0" lvl="3" indent="-22860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changes</a:t>
            </a:r>
            <a:r>
              <a:rPr lang="en-US" sz="1100" i="1" spc="-14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a:t>
            </a:r>
            <a:r>
              <a:rPr lang="en-US" sz="1100" i="1"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1100" i="1"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intervention.</a:t>
            </a:r>
            <a:endParaRPr lang="en-US" sz="11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32</a:t>
            </a:fld>
            <a:endParaRPr lang="en-US" dirty="0"/>
          </a:p>
        </p:txBody>
      </p:sp>
    </p:spTree>
    <p:extLst>
      <p:ext uri="{BB962C8B-B14F-4D97-AF65-F5344CB8AC3E}">
        <p14:creationId xmlns:p14="http://schemas.microsoft.com/office/powerpoint/2010/main" val="205795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7770" marR="0" algn="just">
              <a:spcBef>
                <a:spcPts val="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3.12</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spcBef>
                <a:spcPts val="750"/>
              </a:spcBef>
              <a:spcAft>
                <a:spcPts val="0"/>
              </a:spcAft>
              <a:buClr>
                <a:srgbClr val="058D8D"/>
              </a:buClr>
              <a:buSzPts val="900"/>
              <a:buFont typeface="Franklin Gothic Demi Cond" panose="020B0706030402020204" pitchFamily="34" charset="0"/>
              <a:buChar char="■"/>
              <a:tabLst>
                <a:tab pos="1463675" algn="l"/>
                <a:tab pos="146431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to complete </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Activity 3.12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their</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workbook.</a:t>
            </a:r>
          </a:p>
          <a:p>
            <a:pPr marL="342900" marR="166370" lvl="0" indent="-342900" algn="just">
              <a:lnSpc>
                <a:spcPct val="97000"/>
              </a:lnSpc>
              <a:spcBef>
                <a:spcPts val="440"/>
              </a:spcBef>
              <a:spcAft>
                <a:spcPts val="0"/>
              </a:spcAft>
              <a:buClr>
                <a:srgbClr val="058D8D"/>
              </a:buClr>
              <a:buSzPts val="900"/>
              <a:buFont typeface="Franklin Gothic Demi Cond" panose="020B0706030402020204" pitchFamily="34" charset="0"/>
              <a:buChar char="■"/>
              <a:tabLst>
                <a:tab pos="1464310" algn="l"/>
              </a:tabLst>
            </a:pP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Divide participants into small groups. Assign a target audience (groups 1–4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below)</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each</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Using</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sample</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surveillance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data</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activity description,</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have</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groups</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draft</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advocacy</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letter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assigned</a:t>
            </a:r>
            <a:r>
              <a:rPr lang="en-US" sz="1800" b="1" spc="-2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target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audience,</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requesting</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support</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for</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local</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congenital</a:t>
            </a:r>
            <a:r>
              <a:rPr lang="en-US" sz="1800" b="1" spc="-4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anomalies</a:t>
            </a:r>
            <a:r>
              <a:rPr lang="en-US" sz="1800" b="1" spc="-5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surveillance </a:t>
            </a:r>
            <a:r>
              <a:rPr lang="en-US" sz="18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programme.</a:t>
            </a:r>
            <a:endPar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1207770" marR="0" algn="just">
              <a:spcBef>
                <a:spcPts val="420"/>
              </a:spcBef>
              <a:spcAft>
                <a:spcPts val="0"/>
              </a:spcAft>
            </a:pP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Activity</a:t>
            </a:r>
            <a:r>
              <a:rPr lang="en-US" sz="1800" b="1" spc="-4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description</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lvl="3"/>
            <a:r>
              <a:rPr lang="en-GB" sz="1200" kern="1200" dirty="0">
                <a:solidFill>
                  <a:schemeClr val="tx1"/>
                </a:solidFill>
                <a:effectLst/>
                <a:latin typeface="+mn-lt"/>
                <a:ea typeface="+mn-ea"/>
                <a:cs typeface="+mn-cs"/>
              </a:rPr>
              <a:t>You are a group of paediatricians working in a large maternity facility in your country. You are seeing many babies (see table) with congenital anomalies being born in the facility and the group thinks it would be good to provide information to your target audience (assigned), to interest them in supporting a surveillance programme. In the letter, you should include a description of how the data will be organized, which data will be collected and how it will be presented to make the case to your target audience.</a:t>
            </a:r>
          </a:p>
          <a:p>
            <a:pPr marL="1207770" marR="0" algn="just">
              <a:spcBef>
                <a:spcPts val="750"/>
              </a:spcBef>
              <a:spcAft>
                <a:spcPts val="0"/>
              </a:spcAft>
            </a:pPr>
            <a:r>
              <a:rPr lang="en-US" sz="1800" b="1" spc="-35" dirty="0">
                <a:effectLst/>
                <a:latin typeface="Century Gothic" panose="020B0502020202020204" pitchFamily="34" charset="0"/>
                <a:ea typeface="Century Gothic" panose="020B0502020202020204" pitchFamily="34" charset="0"/>
                <a:cs typeface="Century Gothic" panose="020B0502020202020204" pitchFamily="34" charset="0"/>
              </a:rPr>
              <a:t>Target</a:t>
            </a:r>
            <a:r>
              <a:rPr lang="en-US" sz="1800" b="1"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10" dirty="0">
                <a:effectLst/>
                <a:latin typeface="Century Gothic" panose="020B0502020202020204" pitchFamily="34" charset="0"/>
                <a:ea typeface="Century Gothic" panose="020B0502020202020204" pitchFamily="34" charset="0"/>
                <a:cs typeface="Century Gothic" panose="020B0502020202020204" pitchFamily="34" charset="0"/>
              </a:rPr>
              <a:t>audience</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spcBef>
                <a:spcPts val="845"/>
              </a:spcBef>
              <a:spcAft>
                <a:spcPts val="0"/>
              </a:spcAft>
              <a:buClr>
                <a:srgbClr val="058D8D"/>
              </a:buClr>
              <a:buSzPts val="900"/>
              <a:buFont typeface="Franklin Gothic Demi Cond" panose="020B0706030402020204" pitchFamily="34" charset="0"/>
              <a:buChar char="■"/>
              <a:tabLst>
                <a:tab pos="1463675" algn="l"/>
                <a:tab pos="1464310" algn="l"/>
              </a:tabLst>
            </a:pP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Groups</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1</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and</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2:</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Ministry</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of</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Health</a:t>
            </a:r>
            <a:r>
              <a:rPr lang="en-US" sz="1800" spc="3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(government</a:t>
            </a:r>
            <a:r>
              <a:rPr lang="en-US" sz="1800" spc="2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800" spc="-1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agency)</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167005" lvl="0" indent="-342900" algn="just">
              <a:lnSpc>
                <a:spcPct val="102000"/>
              </a:lnSpc>
              <a:spcBef>
                <a:spcPts val="490"/>
              </a:spcBef>
              <a:spcAft>
                <a:spcPts val="0"/>
              </a:spcAft>
              <a:buClr>
                <a:srgbClr val="058D8D"/>
              </a:buClr>
              <a:buSzPts val="900"/>
              <a:buFont typeface="Franklin Gothic Demi Cond" panose="020B0706030402020204" pitchFamily="34" charset="0"/>
              <a:buChar char="■"/>
              <a:tabLst>
                <a:tab pos="1464310" algn="l"/>
              </a:tabLst>
            </a:pPr>
            <a:r>
              <a:rPr lang="en-US" sz="1800" spc="-4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Groups 3 and 4: Clinic/public health practitioners (from other maternity facilities </a:t>
            </a:r>
            <a:r>
              <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within the country)</a:t>
            </a: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33</a:t>
            </a:fld>
            <a:endParaRPr lang="en-US" dirty="0"/>
          </a:p>
        </p:txBody>
      </p:sp>
    </p:spTree>
    <p:extLst>
      <p:ext uri="{BB962C8B-B14F-4D97-AF65-F5344CB8AC3E}">
        <p14:creationId xmlns:p14="http://schemas.microsoft.com/office/powerpoint/2010/main" val="351568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watch a video by Jay Walker, chairman of TEDMED, which shows how the first official compilation of public health data revealed unexpected statistical trends. </a:t>
            </a:r>
            <a:r>
              <a:rPr lang="en-US" b="1" dirty="0"/>
              <a:t>Display video on screen </a:t>
            </a:r>
            <a:r>
              <a:rPr lang="en-US" dirty="0"/>
              <a:t>(https://www.youtube.com/watch?v=5IRsqDnPzSE).</a:t>
            </a:r>
            <a:endParaRPr lang="en-US" i="1" dirty="0"/>
          </a:p>
        </p:txBody>
      </p:sp>
      <p:sp>
        <p:nvSpPr>
          <p:cNvPr id="4" name="Slide Number Placeholder 3"/>
          <p:cNvSpPr>
            <a:spLocks noGrp="1"/>
          </p:cNvSpPr>
          <p:nvPr>
            <p:ph type="sldNum" sz="quarter" idx="5"/>
          </p:nvPr>
        </p:nvSpPr>
        <p:spPr/>
        <p:txBody>
          <a:bodyPr/>
          <a:lstStyle/>
          <a:p>
            <a:fld id="{42E27BB7-07F6-480F-BC83-E7EABE5A658E}" type="slidenum">
              <a:rPr lang="en-US" smtClean="0"/>
              <a:t>4</a:t>
            </a:fld>
            <a:endParaRPr lang="en-US" dirty="0"/>
          </a:p>
        </p:txBody>
      </p:sp>
    </p:spTree>
    <p:extLst>
      <p:ext uri="{BB962C8B-B14F-4D97-AF65-F5344CB8AC3E}">
        <p14:creationId xmlns:p14="http://schemas.microsoft.com/office/powerpoint/2010/main" val="213605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645A3-3946-4B55-A2AC-68721A6F1A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43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SzPts val="1200"/>
              <a:buFont typeface="Wingdings" panose="05000000000000000000" pitchFamily="2" charset="2"/>
              <a:buNone/>
            </a:pPr>
            <a:r>
              <a:rPr lang="en-US" sz="1600" b="1" dirty="0"/>
              <a:t>Begin Activity 2.3</a:t>
            </a:r>
          </a:p>
          <a:p>
            <a:pPr marL="0" marR="0" lvl="0" indent="0">
              <a:lnSpc>
                <a:spcPct val="107000"/>
              </a:lnSpc>
              <a:spcBef>
                <a:spcPts val="0"/>
              </a:spcBef>
              <a:spcAft>
                <a:spcPts val="800"/>
              </a:spcAft>
              <a:buSzPts val="1200"/>
              <a:buFont typeface="Wingdings" panose="05000000000000000000" pitchFamily="2" charset="2"/>
              <a:buNone/>
            </a:pPr>
            <a:r>
              <a:rPr lang="en-US" sz="1600" dirty="0"/>
              <a:t>■ Ask participants to refer to their workbooks, </a:t>
            </a:r>
            <a:r>
              <a:rPr lang="en-US" sz="1600" dirty="0">
                <a:solidFill>
                  <a:srgbClr val="FF0000"/>
                </a:solidFill>
              </a:rPr>
              <a:t>page 4.</a:t>
            </a:r>
          </a:p>
          <a:p>
            <a:pPr marL="0" marR="0" lvl="0" indent="0">
              <a:lnSpc>
                <a:spcPct val="107000"/>
              </a:lnSpc>
              <a:spcBef>
                <a:spcPts val="0"/>
              </a:spcBef>
              <a:spcAft>
                <a:spcPts val="800"/>
              </a:spcAft>
              <a:buSzPts val="1200"/>
              <a:buFont typeface="Wingdings" panose="05000000000000000000" pitchFamily="2" charset="2"/>
              <a:buNone/>
            </a:pPr>
            <a:r>
              <a:rPr lang="en-US" sz="1600" dirty="0"/>
              <a:t>■ </a:t>
            </a:r>
            <a:r>
              <a:rPr lang="en-US" sz="1600" b="1" dirty="0"/>
              <a:t>Have participants complete a stakeholder’s worksheet for development of a congenital anomalies surveillance programme in their country. Tell participants: </a:t>
            </a:r>
            <a:r>
              <a:rPr lang="en-US" sz="1600" dirty="0"/>
              <a:t>We are now going to complete a stakeholders’ worksheet. Think of potential roles for each partner and how they will contribute to your surveillance programme.</a:t>
            </a:r>
          </a:p>
          <a:p>
            <a:pPr marL="0" marR="0" lvl="0" indent="0">
              <a:lnSpc>
                <a:spcPct val="107000"/>
              </a:lnSpc>
              <a:spcBef>
                <a:spcPts val="0"/>
              </a:spcBef>
              <a:spcAft>
                <a:spcPts val="800"/>
              </a:spcAft>
              <a:buSzPts val="1200"/>
              <a:buFont typeface="Wingdings" panose="05000000000000000000" pitchFamily="2" charset="2"/>
              <a:buNone/>
            </a:pPr>
            <a:endParaRPr lang="en-US" sz="1600" dirty="0"/>
          </a:p>
          <a:p>
            <a:pPr marL="0" marR="0" lvl="0" indent="0">
              <a:lnSpc>
                <a:spcPct val="107000"/>
              </a:lnSpc>
              <a:spcBef>
                <a:spcPts val="0"/>
              </a:spcBef>
              <a:spcAft>
                <a:spcPts val="800"/>
              </a:spcAft>
              <a:buSzPts val="1200"/>
              <a:buFont typeface="Wingdings" panose="05000000000000000000" pitchFamily="2" charset="2"/>
              <a:buNone/>
            </a:pPr>
            <a:endParaRPr lang="en-US" b="1" dirty="0"/>
          </a:p>
          <a:p>
            <a:pPr marL="0" marR="0" lvl="0" indent="0">
              <a:lnSpc>
                <a:spcPct val="107000"/>
              </a:lnSpc>
              <a:spcBef>
                <a:spcPts val="0"/>
              </a:spcBef>
              <a:spcAft>
                <a:spcPts val="800"/>
              </a:spcAft>
              <a:buSzPts val="1200"/>
              <a:buFont typeface="Wingdings" panose="05000000000000000000" pitchFamily="2" charset="2"/>
              <a:buNone/>
            </a:pPr>
            <a:r>
              <a:rPr lang="en-US" i="1" dirty="0"/>
              <a:t>Note: </a:t>
            </a:r>
            <a:r>
              <a:rPr lang="en-US" dirty="0"/>
              <a:t>Before participants begin the activity, the facilitator can choose to complete one row with the participants to show them an </a:t>
            </a:r>
            <a:r>
              <a:rPr lang="en-US" i="1" dirty="0"/>
              <a:t>example </a:t>
            </a:r>
            <a:r>
              <a:rPr lang="en-US" dirty="0"/>
              <a:t>of how it is completed. These are examples, and participants can include other stakeholders appropriate to their needs</a:t>
            </a:r>
          </a:p>
          <a:p>
            <a:pPr marL="0" marR="0" lvl="0" indent="0">
              <a:lnSpc>
                <a:spcPct val="107000"/>
              </a:lnSpc>
              <a:spcBef>
                <a:spcPts val="0"/>
              </a:spcBef>
              <a:spcAft>
                <a:spcPts val="800"/>
              </a:spcAft>
              <a:buSzPts val="1200"/>
              <a:buFont typeface="Wingdings" panose="05000000000000000000" pitchFamily="2" charset="2"/>
              <a:buNone/>
            </a:pPr>
            <a:endParaRPr lang="en-US" dirty="0"/>
          </a:p>
          <a:p>
            <a:pPr marL="0" marR="0" lvl="0" indent="0" algn="l" defTabSz="914400" rtl="0" eaLnBrk="1" fontAlgn="auto" latinLnBrk="0" hangingPunct="1">
              <a:lnSpc>
                <a:spcPct val="107000"/>
              </a:lnSpc>
              <a:spcBef>
                <a:spcPts val="0"/>
              </a:spcBef>
              <a:spcAft>
                <a:spcPts val="800"/>
              </a:spcAft>
              <a:buClrTx/>
              <a:buSzPts val="1200"/>
              <a:buFont typeface="Wingdings" panose="05000000000000000000" pitchFamily="2" charset="2"/>
              <a:buNone/>
              <a:tabLst/>
              <a:defRPr/>
            </a:pPr>
            <a:r>
              <a:rPr lang="en-US" dirty="0"/>
              <a:t>■ </a:t>
            </a:r>
            <a:r>
              <a:rPr lang="en-US" b="1" dirty="0"/>
              <a:t>After they have had time to complete the worksheet, display the completed worksheet (on the following slide) and discuss components with the group. </a:t>
            </a:r>
          </a:p>
          <a:p>
            <a:pPr marL="0" marR="0" lvl="0" indent="0">
              <a:lnSpc>
                <a:spcPct val="107000"/>
              </a:lnSpc>
              <a:spcBef>
                <a:spcPts val="0"/>
              </a:spcBef>
              <a:spcAft>
                <a:spcPts val="800"/>
              </a:spcAft>
              <a:buSzPts val="120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8</a:t>
            </a:fld>
            <a:endParaRPr lang="en-US" dirty="0"/>
          </a:p>
        </p:txBody>
      </p:sp>
    </p:spTree>
    <p:extLst>
      <p:ext uri="{BB962C8B-B14F-4D97-AF65-F5344CB8AC3E}">
        <p14:creationId xmlns:p14="http://schemas.microsoft.com/office/powerpoint/2010/main" val="349515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SzPts val="1200"/>
              <a:buFont typeface="Wingdings" panose="05000000000000000000" pitchFamily="2" charset="2"/>
              <a:buNone/>
            </a:pPr>
            <a:endParaRPr lang="en-US" sz="1600" dirty="0"/>
          </a:p>
          <a:p>
            <a:pPr marL="0" marR="0" lvl="0" indent="0">
              <a:lnSpc>
                <a:spcPct val="107000"/>
              </a:lnSpc>
              <a:spcBef>
                <a:spcPts val="0"/>
              </a:spcBef>
              <a:spcAft>
                <a:spcPts val="800"/>
              </a:spcAft>
              <a:buSzPts val="1200"/>
              <a:buFont typeface="Wingdings" panose="05000000000000000000" pitchFamily="2" charset="2"/>
              <a:buNone/>
            </a:pPr>
            <a:r>
              <a:rPr lang="en-US" dirty="0"/>
              <a:t>■ </a:t>
            </a:r>
            <a:r>
              <a:rPr lang="en-US" b="1" dirty="0"/>
              <a:t>After they have had time to complete the worksheet, display the completed worksheet and discuss components with the group. </a:t>
            </a:r>
          </a:p>
          <a:p>
            <a:pPr marL="0" marR="0" lvl="0" indent="0">
              <a:lnSpc>
                <a:spcPct val="107000"/>
              </a:lnSpc>
              <a:spcBef>
                <a:spcPts val="0"/>
              </a:spcBef>
              <a:spcAft>
                <a:spcPts val="800"/>
              </a:spcAft>
              <a:buSzPts val="1200"/>
              <a:buFont typeface="Wingdings" panose="05000000000000000000" pitchFamily="2" charset="2"/>
              <a:buNone/>
            </a:pPr>
            <a:endParaRPr lang="en-US" b="1" dirty="0"/>
          </a:p>
          <a:p>
            <a:pPr marL="0" marR="0" lvl="0" indent="0">
              <a:lnSpc>
                <a:spcPct val="107000"/>
              </a:lnSpc>
              <a:spcBef>
                <a:spcPts val="0"/>
              </a:spcBef>
              <a:spcAft>
                <a:spcPts val="800"/>
              </a:spcAft>
              <a:buSzPts val="1200"/>
              <a:buFont typeface="Wingdings" panose="05000000000000000000" pitchFamily="2" charset="2"/>
              <a:buNone/>
            </a:pPr>
            <a:endParaRPr lang="en-US" b="1" dirty="0"/>
          </a:p>
          <a:p>
            <a:pPr marL="0" marR="0" lvl="0" indent="0">
              <a:lnSpc>
                <a:spcPct val="107000"/>
              </a:lnSpc>
              <a:spcBef>
                <a:spcPts val="0"/>
              </a:spcBef>
              <a:spcAft>
                <a:spcPts val="800"/>
              </a:spcAft>
              <a:buSzPts val="120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42E27BB7-07F6-480F-BC83-E7EABE5A658E}" type="slidenum">
              <a:rPr lang="en-US" smtClean="0"/>
              <a:t>9</a:t>
            </a:fld>
            <a:endParaRPr lang="en-US" dirty="0"/>
          </a:p>
        </p:txBody>
      </p:sp>
    </p:spTree>
    <p:extLst>
      <p:ext uri="{BB962C8B-B14F-4D97-AF65-F5344CB8AC3E}">
        <p14:creationId xmlns:p14="http://schemas.microsoft.com/office/powerpoint/2010/main" val="323140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SzPts val="1200"/>
              <a:buFont typeface="Wingdings" panose="05000000000000000000" pitchFamily="2" charset="2"/>
              <a:buNone/>
            </a:pPr>
            <a:endParaRPr lang="en-US" sz="1600" dirty="0"/>
          </a:p>
          <a:p>
            <a:pPr marL="0" marR="0" lvl="0" indent="0">
              <a:lnSpc>
                <a:spcPct val="107000"/>
              </a:lnSpc>
              <a:spcBef>
                <a:spcPts val="0"/>
              </a:spcBef>
              <a:spcAft>
                <a:spcPts val="800"/>
              </a:spcAft>
              <a:buSzPts val="1200"/>
              <a:buFont typeface="Wingdings" panose="05000000000000000000" pitchFamily="2" charset="2"/>
              <a:buNone/>
            </a:pPr>
            <a:r>
              <a:rPr lang="en-US" sz="1400" b="1" dirty="0"/>
              <a:t>Script/key points </a:t>
            </a:r>
          </a:p>
          <a:p>
            <a:pPr marL="0" marR="0" lvl="0" indent="0">
              <a:lnSpc>
                <a:spcPct val="107000"/>
              </a:lnSpc>
              <a:spcBef>
                <a:spcPts val="0"/>
              </a:spcBef>
              <a:spcAft>
                <a:spcPts val="800"/>
              </a:spcAft>
              <a:buSzPts val="1200"/>
              <a:buFont typeface="Wingdings" panose="05000000000000000000" pitchFamily="2" charset="2"/>
              <a:buNone/>
            </a:pPr>
            <a:endParaRPr lang="en-US" sz="1400" b="1" dirty="0"/>
          </a:p>
          <a:p>
            <a:pPr marL="0" marR="0" lvl="0" indent="0">
              <a:lnSpc>
                <a:spcPct val="107000"/>
              </a:lnSpc>
              <a:spcBef>
                <a:spcPts val="0"/>
              </a:spcBef>
              <a:spcAft>
                <a:spcPts val="800"/>
              </a:spcAft>
              <a:buSzPts val="1200"/>
              <a:buFont typeface="Wingdings" panose="05000000000000000000" pitchFamily="2" charset="2"/>
              <a:buNone/>
            </a:pPr>
            <a:r>
              <a:rPr lang="en-US" dirty="0"/>
              <a:t>■ We are now going to discuss the importance of communicating with different types of partners to keep them engaged in the surveillance process. The following table provides ideas for different communication messages and strategies for disseminating these messages to a variety of partner audiences.</a:t>
            </a:r>
            <a:endParaRPr lang="en-US" b="1" dirty="0"/>
          </a:p>
          <a:p>
            <a:pPr marL="0" marR="0" lvl="0" indent="0">
              <a:lnSpc>
                <a:spcPct val="107000"/>
              </a:lnSpc>
              <a:spcBef>
                <a:spcPts val="0"/>
              </a:spcBef>
              <a:spcAft>
                <a:spcPts val="800"/>
              </a:spcAft>
              <a:buSzPts val="1200"/>
              <a:buFont typeface="Wingdings" panose="05000000000000000000" pitchFamily="2" charset="2"/>
              <a:buNone/>
            </a:pPr>
            <a:endParaRPr lang="en-US" b="1" dirty="0"/>
          </a:p>
          <a:p>
            <a:pPr marL="0" marR="0" lvl="0" indent="0">
              <a:lnSpc>
                <a:spcPct val="107000"/>
              </a:lnSpc>
              <a:spcBef>
                <a:spcPts val="0"/>
              </a:spcBef>
              <a:spcAft>
                <a:spcPts val="800"/>
              </a:spcAft>
              <a:buSzPts val="120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42E27BB7-07F6-480F-BC83-E7EABE5A658E}" type="slidenum">
              <a:rPr lang="en-US" smtClean="0"/>
              <a:t>10</a:t>
            </a:fld>
            <a:endParaRPr lang="en-US" dirty="0"/>
          </a:p>
        </p:txBody>
      </p:sp>
    </p:spTree>
    <p:extLst>
      <p:ext uri="{BB962C8B-B14F-4D97-AF65-F5344CB8AC3E}">
        <p14:creationId xmlns:p14="http://schemas.microsoft.com/office/powerpoint/2010/main" val="385207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645A3-3946-4B55-A2AC-68721A6F1A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36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1260" marR="0">
              <a:spcBef>
                <a:spcPts val="965"/>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Begin</a:t>
            </a:r>
            <a:r>
              <a:rPr lang="en-US" sz="1800" b="1"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Activity</a:t>
            </a:r>
            <a:r>
              <a:rPr lang="en-US" sz="1800" b="1" spc="9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5" dirty="0">
                <a:effectLst/>
                <a:latin typeface="Century Gothic" panose="020B0502020202020204" pitchFamily="34" charset="0"/>
                <a:ea typeface="Century Gothic" panose="020B0502020202020204" pitchFamily="34" charset="0"/>
                <a:cs typeface="Century Gothic" panose="020B0502020202020204" pitchFamily="34" charset="0"/>
              </a:rPr>
              <a:t>3.1</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66370" lvl="0" indent="-342900" algn="just">
              <a:lnSpc>
                <a:spcPct val="97000"/>
              </a:lnSpc>
              <a:spcBef>
                <a:spcPts val="770"/>
              </a:spcBef>
              <a:spcAft>
                <a:spcPts val="0"/>
              </a:spcAft>
              <a:buClr>
                <a:srgbClr val="058D8D"/>
              </a:buClr>
              <a:buSzPts val="900"/>
              <a:buFont typeface="Franklin Gothic Demi Cond" panose="020B0706030402020204" pitchFamily="34" charset="0"/>
              <a:buChar char="■"/>
              <a:tabLst>
                <a:tab pos="1447800" algn="l"/>
              </a:tabLst>
            </a:pP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participants</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refer</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their</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page</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5</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them</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complete the following activity.</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342900" marR="0" lvl="0" indent="-342900">
              <a:spcBef>
                <a:spcPts val="425"/>
              </a:spcBef>
              <a:spcAft>
                <a:spcPts val="0"/>
              </a:spcAft>
              <a:buClr>
                <a:srgbClr val="058D8D"/>
              </a:buClr>
              <a:buSzPts val="900"/>
              <a:buFont typeface="Franklin Gothic Demi Cond" panose="020B0706030402020204" pitchFamily="34" charset="0"/>
              <a:buChar char="■"/>
              <a:tabLst>
                <a:tab pos="1447165" algn="l"/>
                <a:tab pos="1447800" algn="l"/>
              </a:tabLst>
            </a:pP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Show</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illustration</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to</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without</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numbers</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800" b="1" spc="-6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800" b="1" spc="-7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800" b="1" spc="-3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answers.</a:t>
            </a:r>
            <a:endParaRPr lang="en-US" sz="180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dirty="0"/>
          </a:p>
          <a:p>
            <a:endParaRPr lang="en-US" dirty="0"/>
          </a:p>
          <a:p>
            <a:pPr marL="342900" marR="167005" lvl="0" indent="-342900" algn="just">
              <a:lnSpc>
                <a:spcPct val="97000"/>
              </a:lnSpc>
              <a:spcBef>
                <a:spcPts val="5"/>
              </a:spcBef>
              <a:spcAft>
                <a:spcPts val="0"/>
              </a:spcAft>
              <a:buClr>
                <a:srgbClr val="058D8D"/>
              </a:buClr>
              <a:buSzPts val="900"/>
              <a:buFont typeface="Franklin Gothic Demi Cond" panose="020B0706030402020204" pitchFamily="34" charset="0"/>
              <a:buChar char="■"/>
              <a:tabLst>
                <a:tab pos="1447800" algn="l"/>
              </a:tabLst>
            </a:pP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Ask participants to complete the following questions (included in their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workbooks,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page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5).</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Allow</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10</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minutes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and</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then</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discuss</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the</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responses</a:t>
            </a:r>
            <a:r>
              <a:rPr lang="en-US" sz="1100" b="1" spc="-6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as</a:t>
            </a:r>
            <a:r>
              <a:rPr lang="en-US" sz="1100" b="1" spc="-55"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1" spc="-2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a </a:t>
            </a:r>
            <a:r>
              <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group.</a:t>
            </a:r>
            <a:r>
              <a:rPr lang="en-US" sz="1100" b="1" spc="-10" dirty="0">
                <a:effectLst/>
                <a:latin typeface="Century Gothic" panose="020B0502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(Responses</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are</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in</a:t>
            </a:r>
            <a:r>
              <a:rPr lang="en-US" sz="1100" b="0" spc="-35"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 </a:t>
            </a:r>
            <a:r>
              <a:rPr lang="en-US" sz="1100" b="0" i="1"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italic</a:t>
            </a:r>
            <a:r>
              <a:rPr lang="en-US" sz="1100" b="0" dirty="0">
                <a:effectLst/>
                <a:latin typeface="Trebuchet MS" panose="020B0603020202020204" pitchFamily="34" charset="0"/>
                <a:ea typeface="Franklin Gothic Demi Cond" panose="020B0706030402020204" pitchFamily="34" charset="0"/>
                <a:cs typeface="Franklin Gothic Demi Cond" panose="020B0706030402020204" pitchFamily="34" charset="0"/>
              </a:rPr>
              <a:t>)</a:t>
            </a:r>
            <a:endParaRPr lang="en-US" sz="1100" b="1" dirty="0">
              <a:effectLst/>
              <a:latin typeface="Century Gothic" panose="020B0502020202020204" pitchFamily="34" charset="0"/>
              <a:ea typeface="Franklin Gothic Demi Cond" panose="020B0706030402020204" pitchFamily="34" charset="0"/>
              <a:cs typeface="Franklin Gothic Demi Cond" panose="020B0706030402020204" pitchFamily="34" charset="0"/>
            </a:endParaRP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Does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figure</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represent</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population-based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hospital-based</a:t>
            </a:r>
            <a:r>
              <a:rPr lang="en-US" sz="110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9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nSpc>
                <a:spcPct val="96000"/>
              </a:lnSpc>
              <a:spcBef>
                <a:spcPts val="36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figure</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represents</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a</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population-based</a:t>
            </a:r>
            <a:r>
              <a:rPr lang="en-US" sz="1100" i="1" spc="5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programme.</a:t>
            </a:r>
          </a:p>
          <a:p>
            <a:pPr marL="742950" marR="167005" lvl="1" indent="-285750">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numerator</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(cases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should</a:t>
            </a:r>
            <a:r>
              <a:rPr lang="en-US" sz="11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be</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registered)</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programme?</a:t>
            </a:r>
            <a:r>
              <a:rPr lang="en-US" sz="1100" spc="-70" dirty="0">
                <a:effectLst/>
                <a:latin typeface="Trebuchet MS" panose="020B0603020202020204" pitchFamily="34" charset="0"/>
                <a:ea typeface="Trebuchet MS" panose="020B0603020202020204" pitchFamily="34" charset="0"/>
                <a:cs typeface="Trebuchet MS" panose="020B0603020202020204" pitchFamily="34" charset="0"/>
              </a:rPr>
              <a:t> </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10 </a:t>
            </a:r>
            <a:r>
              <a:rPr lang="en-US" sz="1600" i="1" dirty="0"/>
              <a:t>cases in total. All fetuses or newborns identified with a birth defect born to mothers residing within the catchment area (dashed area) are included in the program (#2 to #7 in the figure). Similarly, a fetus or newborn with a birth defect who is born outside of the defined catchment area (including one who is born at home while the mother is visiting a family member living outside of the catchment area, for example) would still be included if the mother is herself a resident of the catchment area (#1, #8, #9, and #10 in the figure). Fetuses or newborns identified with a birth defect and born to non‐resident mothers are not included (#11–16 in the figure) even though they are born in hospitals within the catchment area.</a:t>
            </a:r>
            <a:endParaRPr lang="en-US" sz="1100" b="0" i="1" spc="0" dirty="0">
              <a:effectLst/>
              <a:latin typeface="Trebuchet MS" panose="020B0603020202020204" pitchFamily="34" charset="0"/>
              <a:ea typeface="Trebuchet MS" panose="020B0603020202020204" pitchFamily="34" charset="0"/>
              <a:cs typeface="Trebuchet MS" panose="020B0603020202020204" pitchFamily="34" charset="0"/>
            </a:endParaRPr>
          </a:p>
          <a:p>
            <a:pPr marL="742950" marR="167005" lvl="1" indent="-285750">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maternal</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residence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important</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for</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surveillance?</a:t>
            </a:r>
            <a:r>
              <a:rPr lang="en-US" sz="1100" spc="-170" dirty="0">
                <a:effectLst/>
                <a:latin typeface="Trebuchet MS" panose="020B0603020202020204" pitchFamily="34" charset="0"/>
                <a:ea typeface="Trebuchet MS" panose="020B0603020202020204" pitchFamily="34" charset="0"/>
                <a:cs typeface="Trebuchet MS" panose="020B0603020202020204" pitchFamily="34" charset="0"/>
              </a:rPr>
              <a:t> </a:t>
            </a:r>
          </a:p>
          <a:p>
            <a:pPr marL="742950" marR="167005" lvl="1" indent="-285750" algn="l" defTabSz="914400" rtl="0" eaLnBrk="1" fontAlgn="auto" latinLnBrk="0" hangingPunct="1">
              <a:lnSpc>
                <a:spcPct val="96000"/>
              </a:lnSpc>
              <a:spcBef>
                <a:spcPts val="385"/>
              </a:spcBef>
              <a:spcAft>
                <a:spcPts val="0"/>
              </a:spcAft>
              <a:buClr>
                <a:srgbClr val="058D8D"/>
              </a:buClr>
              <a:buSzPts val="1200"/>
              <a:buFont typeface="Trebuchet MS" panose="020B0603020202020204" pitchFamily="34" charset="0"/>
              <a:buChar char="o"/>
              <a:tabLst>
                <a:tab pos="1675765" algn="l"/>
                <a:tab pos="1676400" algn="l"/>
              </a:tabLst>
              <a:defRPr/>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Yes</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it</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all</a:t>
            </a:r>
            <a:r>
              <a:rPr lang="en-US" sz="1100" i="1" spc="-16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20" dirty="0">
                <a:effectLst/>
                <a:latin typeface="Gill Sans MT" panose="020B0502020104020203" pitchFamily="34" charset="0"/>
                <a:ea typeface="Trebuchet MS" panose="020B0603020202020204" pitchFamily="34" charset="0"/>
                <a:cs typeface="Trebuchet MS" panose="020B0603020202020204" pitchFamily="34" charset="0"/>
              </a:rPr>
              <a:t>neonates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with congenital anomalies should be included if the mother is a resident.</a:t>
            </a:r>
            <a:endParaRPr lang="en-US" sz="1100" b="1" i="0" dirty="0">
              <a:effectLst/>
              <a:latin typeface="Gill Sans MT" panose="020B0502020104020203" pitchFamily="34" charset="0"/>
              <a:ea typeface="Trebuchet MS" panose="020B0603020202020204" pitchFamily="34" charset="0"/>
              <a:cs typeface="Trebuchet MS" panose="020B0603020202020204" pitchFamily="34" charset="0"/>
            </a:endParaRP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spc="-20" dirty="0">
                <a:effectLst/>
                <a:latin typeface="Trebuchet MS" panose="020B0603020202020204" pitchFamily="34" charset="0"/>
                <a:ea typeface="Trebuchet MS" panose="020B0603020202020204" pitchFamily="34" charset="0"/>
                <a:cs typeface="Trebuchet MS" panose="020B0603020202020204" pitchFamily="34" charset="0"/>
              </a:rPr>
              <a:t>Question: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home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births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anomalies</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counted</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this</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1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1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100" spc="-10" dirty="0">
                <a:effectLst/>
                <a:latin typeface="Trebuchet MS" panose="020B0603020202020204" pitchFamily="34" charset="0"/>
                <a:ea typeface="Trebuchet MS" panose="020B0603020202020204" pitchFamily="34" charset="0"/>
                <a:cs typeface="Trebuchet MS" panose="020B0603020202020204" pitchFamily="34" charset="0"/>
              </a:rPr>
              <a:t>surveillance?</a:t>
            </a:r>
          </a:p>
          <a:p>
            <a:pPr marL="742950" marR="0" lvl="1" indent="-285750">
              <a:lnSpc>
                <a:spcPts val="1380"/>
              </a:lnSpc>
              <a:spcBef>
                <a:spcPts val="345"/>
              </a:spcBef>
              <a:spcAft>
                <a:spcPts val="0"/>
              </a:spcAft>
              <a:buClr>
                <a:srgbClr val="058D8D"/>
              </a:buClr>
              <a:buSzPts val="1200"/>
              <a:buFont typeface="Trebuchet MS" panose="020B0603020202020204" pitchFamily="34" charset="0"/>
              <a:buChar char="o"/>
              <a:tabLst>
                <a:tab pos="1675765" algn="l"/>
                <a:tab pos="1676400" algn="l"/>
              </a:tabLst>
            </a:pPr>
            <a:r>
              <a:rPr lang="en-US" sz="1100" b="1" i="0" dirty="0">
                <a:effectLst/>
                <a:latin typeface="Gill Sans MT" panose="020B0502020104020203" pitchFamily="34" charset="0"/>
                <a:ea typeface="Trebuchet MS" panose="020B0603020202020204" pitchFamily="34" charset="0"/>
                <a:cs typeface="Trebuchet MS" panose="020B0603020202020204" pitchFamily="34" charset="0"/>
              </a:rPr>
              <a:t>Answer: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Yes, if</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the</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mother</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 a</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resident.</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No,</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if the</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mother</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is</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dirty="0">
                <a:effectLst/>
                <a:latin typeface="Gill Sans MT" panose="020B0502020104020203" pitchFamily="34" charset="0"/>
                <a:ea typeface="Trebuchet MS" panose="020B0603020202020204" pitchFamily="34" charset="0"/>
                <a:cs typeface="Trebuchet MS" panose="020B0603020202020204" pitchFamily="34" charset="0"/>
              </a:rPr>
              <a:t>not a</a:t>
            </a:r>
            <a:r>
              <a:rPr lang="en-US" sz="1100" i="1" spc="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1100" i="1" spc="-10" dirty="0">
                <a:effectLst/>
                <a:latin typeface="Gill Sans MT" panose="020B0502020104020203" pitchFamily="34" charset="0"/>
                <a:ea typeface="Trebuchet MS" panose="020B0603020202020204" pitchFamily="34" charset="0"/>
                <a:cs typeface="Trebuchet MS" panose="020B0603020202020204" pitchFamily="34" charset="0"/>
              </a:rPr>
              <a:t>resident.</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42E27BB7-07F6-480F-BC83-E7EABE5A658E}" type="slidenum">
              <a:rPr lang="en-US" smtClean="0"/>
              <a:t>14</a:t>
            </a:fld>
            <a:endParaRPr lang="en-US" dirty="0"/>
          </a:p>
        </p:txBody>
      </p:sp>
    </p:spTree>
    <p:extLst>
      <p:ext uri="{BB962C8B-B14F-4D97-AF65-F5344CB8AC3E}">
        <p14:creationId xmlns:p14="http://schemas.microsoft.com/office/powerpoint/2010/main" val="393752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BDE2-0ACB-4657-B3F1-6894CEFC8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0751A-9ECA-4296-B75D-A644C3743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2A4AB-EADD-4B3E-BE9F-0078DB57B179}"/>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02C856B5-DDD0-4981-9B5C-214BB1D38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90ECB-6469-4A42-80F5-2AD7BC477CFD}"/>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129785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0C50-1897-46F1-907B-3E19B43001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D1DD2-2F50-4057-A4E8-8CEC0D67B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A09D1-05DF-4E1C-8253-3DBEC8DF2AEF}"/>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03CE256D-E56C-445B-8C44-823337F139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0DF0D-FBB6-4400-9969-A80F10C4121C}"/>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364219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0899F-2135-419B-8363-0BD6FA079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8A5635-EEE6-45BB-A266-86EF03BEC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A4D69-074B-43DB-B71A-EFEA47DC3DCA}"/>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50A599F8-6055-45E9-9E2A-26579C8EE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726BA3-405C-4F95-A9AF-40049F045495}"/>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302094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AAF2-835F-4728-8B62-A6D4F3407033}"/>
              </a:ext>
            </a:extLst>
          </p:cNvPr>
          <p:cNvSpPr>
            <a:spLocks noGrp="1"/>
          </p:cNvSpPr>
          <p:nvPr>
            <p:ph type="title"/>
          </p:nvPr>
        </p:nvSpPr>
        <p:spPr>
          <a:xfrm>
            <a:off x="789992" y="243113"/>
            <a:ext cx="10515600" cy="934757"/>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32A0A93-C17B-4082-B2A8-527D881E1BFD}"/>
              </a:ext>
            </a:extLst>
          </p:cNvPr>
          <p:cNvSpPr>
            <a:spLocks noGrp="1"/>
          </p:cNvSpPr>
          <p:nvPr>
            <p:ph idx="1"/>
          </p:nvPr>
        </p:nvSpPr>
        <p:spPr>
          <a:xfrm>
            <a:off x="838200" y="1627322"/>
            <a:ext cx="10515600" cy="454964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D7C4D-85BA-4E0E-A199-911F680006FA}"/>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C56865E9-59E7-42ED-931A-2A54C98C4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98E016-EA5C-4502-B754-C6420FB81AF6}"/>
              </a:ext>
            </a:extLst>
          </p:cNvPr>
          <p:cNvSpPr>
            <a:spLocks noGrp="1"/>
          </p:cNvSpPr>
          <p:nvPr>
            <p:ph type="sldNum" sz="quarter" idx="12"/>
          </p:nvPr>
        </p:nvSpPr>
        <p:spPr/>
        <p:txBody>
          <a:bodyPr/>
          <a:lstStyle/>
          <a:p>
            <a:fld id="{561E4485-B5C7-472A-99D9-31D7CD4338BF}" type="slidenum">
              <a:rPr lang="en-US" smtClean="0"/>
              <a:t>‹#›</a:t>
            </a:fld>
            <a:endParaRPr lang="en-US" dirty="0"/>
          </a:p>
        </p:txBody>
      </p:sp>
      <p:pic>
        <p:nvPicPr>
          <p:cNvPr id="7" name="Picture 6">
            <a:extLst>
              <a:ext uri="{FF2B5EF4-FFF2-40B4-BE49-F238E27FC236}">
                <a16:creationId xmlns:a16="http://schemas.microsoft.com/office/drawing/2014/main" id="{95BB8134-4D34-4C4A-81EC-DEF37EB48ED1}"/>
              </a:ext>
            </a:extLst>
          </p:cNvPr>
          <p:cNvPicPr>
            <a:picLocks noChangeAspect="1"/>
          </p:cNvPicPr>
          <p:nvPr userDrawn="1"/>
        </p:nvPicPr>
        <p:blipFill>
          <a:blip r:embed="rId2"/>
          <a:stretch>
            <a:fillRect/>
          </a:stretch>
        </p:blipFill>
        <p:spPr>
          <a:xfrm>
            <a:off x="0" y="6721475"/>
            <a:ext cx="12192000" cy="202796"/>
          </a:xfrm>
          <a:prstGeom prst="rect">
            <a:avLst/>
          </a:prstGeom>
        </p:spPr>
      </p:pic>
    </p:spTree>
    <p:extLst>
      <p:ext uri="{BB962C8B-B14F-4D97-AF65-F5344CB8AC3E}">
        <p14:creationId xmlns:p14="http://schemas.microsoft.com/office/powerpoint/2010/main" val="294355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E1A0-170E-4A7A-846B-EA11930F6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C97CB-D201-4883-8EB7-935A3C244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500E4F-E894-4C6C-A50B-648B735F3DF1}"/>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19235338-E6C4-4BB8-BA8F-CF337454E3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AB42B7-8820-4264-ADCF-D517AB49A56B}"/>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26212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0171-1EEC-4BAE-85D6-2BC572D65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D6399-9E0E-4E84-8EFE-2ABD85AF0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2CAD4-5AD4-47DB-9A1E-11DDD52DB7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EDE3B-18AA-47F5-B58C-95B408FF09FC}"/>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6" name="Footer Placeholder 5">
            <a:extLst>
              <a:ext uri="{FF2B5EF4-FFF2-40B4-BE49-F238E27FC236}">
                <a16:creationId xmlns:a16="http://schemas.microsoft.com/office/drawing/2014/main" id="{F893BE22-627C-40D5-BA6E-B3AC3BEBCE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B2142-A72A-4A49-B833-BB5120B4C46A}"/>
              </a:ext>
            </a:extLst>
          </p:cNvPr>
          <p:cNvSpPr>
            <a:spLocks noGrp="1"/>
          </p:cNvSpPr>
          <p:nvPr>
            <p:ph type="sldNum" sz="quarter" idx="12"/>
          </p:nvPr>
        </p:nvSpPr>
        <p:spPr/>
        <p:txBody>
          <a:bodyPr/>
          <a:lstStyle/>
          <a:p>
            <a:fld id="{561E4485-B5C7-472A-99D9-31D7CD4338BF}" type="slidenum">
              <a:rPr lang="en-US" smtClean="0"/>
              <a:t>‹#›</a:t>
            </a:fld>
            <a:endParaRPr lang="en-US" dirty="0"/>
          </a:p>
        </p:txBody>
      </p:sp>
      <p:pic>
        <p:nvPicPr>
          <p:cNvPr id="8" name="Picture 7">
            <a:extLst>
              <a:ext uri="{FF2B5EF4-FFF2-40B4-BE49-F238E27FC236}">
                <a16:creationId xmlns:a16="http://schemas.microsoft.com/office/drawing/2014/main" id="{7F7C9562-721D-499A-BFC6-715BABABEB74}"/>
              </a:ext>
            </a:extLst>
          </p:cNvPr>
          <p:cNvPicPr>
            <a:picLocks noChangeAspect="1"/>
          </p:cNvPicPr>
          <p:nvPr userDrawn="1"/>
        </p:nvPicPr>
        <p:blipFill>
          <a:blip r:embed="rId2"/>
          <a:stretch>
            <a:fillRect/>
          </a:stretch>
        </p:blipFill>
        <p:spPr>
          <a:xfrm>
            <a:off x="0" y="6721475"/>
            <a:ext cx="12192000" cy="202796"/>
          </a:xfrm>
          <a:prstGeom prst="rect">
            <a:avLst/>
          </a:prstGeom>
        </p:spPr>
      </p:pic>
    </p:spTree>
    <p:extLst>
      <p:ext uri="{BB962C8B-B14F-4D97-AF65-F5344CB8AC3E}">
        <p14:creationId xmlns:p14="http://schemas.microsoft.com/office/powerpoint/2010/main" val="388047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5FFD-6D91-4C9B-84D7-CA9285AA64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146D7-37C8-4165-81CD-CA9FC4F29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FE3B8-55E1-471C-8ECA-2720791AA1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CF49C-E3B6-4BDD-81C7-5619EF030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1159-2DD8-4B67-8F66-E67772424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4584A8-F739-46B9-A0A8-10B82B8FC753}"/>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8" name="Footer Placeholder 7">
            <a:extLst>
              <a:ext uri="{FF2B5EF4-FFF2-40B4-BE49-F238E27FC236}">
                <a16:creationId xmlns:a16="http://schemas.microsoft.com/office/drawing/2014/main" id="{4EE4F21F-2202-47A7-B031-BE45A17120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B5E082-DA5B-4ABA-9940-C9C6D33873F6}"/>
              </a:ext>
            </a:extLst>
          </p:cNvPr>
          <p:cNvSpPr>
            <a:spLocks noGrp="1"/>
          </p:cNvSpPr>
          <p:nvPr>
            <p:ph type="sldNum" sz="quarter" idx="12"/>
          </p:nvPr>
        </p:nvSpPr>
        <p:spPr/>
        <p:txBody>
          <a:bodyPr/>
          <a:lstStyle/>
          <a:p>
            <a:fld id="{561E4485-B5C7-472A-99D9-31D7CD4338BF}" type="slidenum">
              <a:rPr lang="en-US" smtClean="0"/>
              <a:t>‹#›</a:t>
            </a:fld>
            <a:endParaRPr lang="en-US" dirty="0"/>
          </a:p>
        </p:txBody>
      </p:sp>
      <p:pic>
        <p:nvPicPr>
          <p:cNvPr id="10" name="Picture 9">
            <a:extLst>
              <a:ext uri="{FF2B5EF4-FFF2-40B4-BE49-F238E27FC236}">
                <a16:creationId xmlns:a16="http://schemas.microsoft.com/office/drawing/2014/main" id="{B745F0F3-A466-4C28-A2BB-EF834B3207B3}"/>
              </a:ext>
            </a:extLst>
          </p:cNvPr>
          <p:cNvPicPr>
            <a:picLocks noChangeAspect="1"/>
          </p:cNvPicPr>
          <p:nvPr userDrawn="1"/>
        </p:nvPicPr>
        <p:blipFill>
          <a:blip r:embed="rId2"/>
          <a:stretch>
            <a:fillRect/>
          </a:stretch>
        </p:blipFill>
        <p:spPr>
          <a:xfrm>
            <a:off x="0" y="6721475"/>
            <a:ext cx="12192000" cy="202796"/>
          </a:xfrm>
          <a:prstGeom prst="rect">
            <a:avLst/>
          </a:prstGeom>
        </p:spPr>
      </p:pic>
    </p:spTree>
    <p:extLst>
      <p:ext uri="{BB962C8B-B14F-4D97-AF65-F5344CB8AC3E}">
        <p14:creationId xmlns:p14="http://schemas.microsoft.com/office/powerpoint/2010/main" val="209805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5B71-608A-421B-821A-8888382AC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8AC45-B451-4D1D-B607-E07D41DB43EC}"/>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4" name="Footer Placeholder 3">
            <a:extLst>
              <a:ext uri="{FF2B5EF4-FFF2-40B4-BE49-F238E27FC236}">
                <a16:creationId xmlns:a16="http://schemas.microsoft.com/office/drawing/2014/main" id="{4C187477-9E0D-4C6B-8928-0B92488226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FA851E-0E1A-494F-A3FD-CB87EA758474}"/>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244481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B3BD2-DA67-44E0-A21E-7D8B8A6BC356}"/>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3" name="Footer Placeholder 2">
            <a:extLst>
              <a:ext uri="{FF2B5EF4-FFF2-40B4-BE49-F238E27FC236}">
                <a16:creationId xmlns:a16="http://schemas.microsoft.com/office/drawing/2014/main" id="{ADBDF08B-E93B-4881-A0DD-7BDF342068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C1523B-96A6-404A-9319-F6ECA5C5D83F}"/>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11458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994E-7931-4BAF-875E-94B5EBA8D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C1ABC-5D5A-4815-8F9B-F8B1C9A24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D66FE-268E-412E-8C20-B108908D2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B0222-8264-4340-B00F-41C7827EFDA9}"/>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6" name="Footer Placeholder 5">
            <a:extLst>
              <a:ext uri="{FF2B5EF4-FFF2-40B4-BE49-F238E27FC236}">
                <a16:creationId xmlns:a16="http://schemas.microsoft.com/office/drawing/2014/main" id="{99E72C56-3A73-420B-8BD4-E6DB381D6E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8B5712-C164-43FF-95B4-3F1F820AA2BD}"/>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132231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3FB8-FCBA-4FDE-838A-E65BBF55A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372455-53E4-4E64-BAA0-4A3266AE6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8213E58-C8CE-469A-8BEB-1466283CC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96945-F59D-4A84-BC44-B845B88B970E}"/>
              </a:ext>
            </a:extLst>
          </p:cNvPr>
          <p:cNvSpPr>
            <a:spLocks noGrp="1"/>
          </p:cNvSpPr>
          <p:nvPr>
            <p:ph type="dt" sz="half" idx="10"/>
          </p:nvPr>
        </p:nvSpPr>
        <p:spPr/>
        <p:txBody>
          <a:bodyPr/>
          <a:lstStyle/>
          <a:p>
            <a:fld id="{C27DB02C-7D70-46A9-9C89-8931E5E252DB}" type="datetimeFigureOut">
              <a:rPr lang="en-US" smtClean="0"/>
              <a:t>10/16/2024</a:t>
            </a:fld>
            <a:endParaRPr lang="en-US" dirty="0"/>
          </a:p>
        </p:txBody>
      </p:sp>
      <p:sp>
        <p:nvSpPr>
          <p:cNvPr id="6" name="Footer Placeholder 5">
            <a:extLst>
              <a:ext uri="{FF2B5EF4-FFF2-40B4-BE49-F238E27FC236}">
                <a16:creationId xmlns:a16="http://schemas.microsoft.com/office/drawing/2014/main" id="{69985E33-BAAF-4114-8B4B-0A2E95AAFC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52DD4F-C39E-483A-BFB1-AE4A4AB5C7B0}"/>
              </a:ext>
            </a:extLst>
          </p:cNvPr>
          <p:cNvSpPr>
            <a:spLocks noGrp="1"/>
          </p:cNvSpPr>
          <p:nvPr>
            <p:ph type="sldNum" sz="quarter" idx="12"/>
          </p:nvPr>
        </p:nvSpPr>
        <p:spPr/>
        <p:txBody>
          <a:bodyPr/>
          <a:lstStyle/>
          <a:p>
            <a:fld id="{561E4485-B5C7-472A-99D9-31D7CD4338BF}" type="slidenum">
              <a:rPr lang="en-US" smtClean="0"/>
              <a:t>‹#›</a:t>
            </a:fld>
            <a:endParaRPr lang="en-US" dirty="0"/>
          </a:p>
        </p:txBody>
      </p:sp>
    </p:spTree>
    <p:extLst>
      <p:ext uri="{BB962C8B-B14F-4D97-AF65-F5344CB8AC3E}">
        <p14:creationId xmlns:p14="http://schemas.microsoft.com/office/powerpoint/2010/main" val="400229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7F053-9B9F-4D7A-BA93-0B5EA037DAA6}"/>
              </a:ext>
            </a:extLst>
          </p:cNvPr>
          <p:cNvSpPr>
            <a:spLocks noGrp="1"/>
          </p:cNvSpPr>
          <p:nvPr>
            <p:ph type="title"/>
          </p:nvPr>
        </p:nvSpPr>
        <p:spPr>
          <a:xfrm>
            <a:off x="789992" y="243114"/>
            <a:ext cx="10515600" cy="8758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BE2D4D-B3C2-47D2-B022-9E5DB1F8E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1A1E6-C81D-415F-B35D-087DE742C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DB02C-7D70-46A9-9C89-8931E5E252DB}" type="datetimeFigureOut">
              <a:rPr lang="en-US" smtClean="0"/>
              <a:t>10/16/2024</a:t>
            </a:fld>
            <a:endParaRPr lang="en-US" dirty="0"/>
          </a:p>
        </p:txBody>
      </p:sp>
      <p:sp>
        <p:nvSpPr>
          <p:cNvPr id="5" name="Footer Placeholder 4">
            <a:extLst>
              <a:ext uri="{FF2B5EF4-FFF2-40B4-BE49-F238E27FC236}">
                <a16:creationId xmlns:a16="http://schemas.microsoft.com/office/drawing/2014/main" id="{FB6ED028-80C6-4AAC-84C5-A8D985642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B461E-F8D1-4349-93DD-A93BA7F11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E4485-B5C7-472A-99D9-31D7CD4338BF}" type="slidenum">
              <a:rPr lang="en-US" smtClean="0"/>
              <a:t>‹#›</a:t>
            </a:fld>
            <a:endParaRPr lang="en-US" dirty="0"/>
          </a:p>
        </p:txBody>
      </p:sp>
    </p:spTree>
    <p:extLst>
      <p:ext uri="{BB962C8B-B14F-4D97-AF65-F5344CB8AC3E}">
        <p14:creationId xmlns:p14="http://schemas.microsoft.com/office/powerpoint/2010/main" val="371886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i.org/10.1002/bdra.206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who.int/iris/handle/10665/33742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mmwr/preview/mmwrhtml/mm6401a2.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dc.gov/mmwr/preview/mmwrhtml/mm6401a2.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5IRsqDnPzSE?feature=oembed" TargetMode="External"/><Relationship Id="rId5" Type="http://schemas.openxmlformats.org/officeDocument/2006/relationships/hyperlink" Target="https://www.youtube.com/watch?v=5IRsqDnPzSE"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82_93CEFA6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5549C-3355-89F8-90E6-8CDF3B9BBB75}"/>
              </a:ext>
            </a:extLst>
          </p:cNvPr>
          <p:cNvSpPr/>
          <p:nvPr/>
        </p:nvSpPr>
        <p:spPr>
          <a:xfrm>
            <a:off x="0" y="518226"/>
            <a:ext cx="12192000" cy="2788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4A51EF-D653-9EE6-4305-A1F8E097C1F1}"/>
              </a:ext>
            </a:extLst>
          </p:cNvPr>
          <p:cNvSpPr>
            <a:spLocks noGrp="1"/>
          </p:cNvSpPr>
          <p:nvPr>
            <p:ph type="ctrTitle"/>
          </p:nvPr>
        </p:nvSpPr>
        <p:spPr>
          <a:xfrm>
            <a:off x="1524000" y="403316"/>
            <a:ext cx="9144000" cy="2387600"/>
          </a:xfrm>
        </p:spPr>
        <p:txBody>
          <a:bodyPr>
            <a:normAutofit fontScale="90000"/>
          </a:bodyPr>
          <a:lstStyle/>
          <a:p>
            <a:r>
              <a:rPr lang="en-GB" dirty="0"/>
              <a:t>Birth defects surveillance training facilitator’s guide, second edition</a:t>
            </a:r>
            <a:endParaRPr lang="en-US" dirty="0"/>
          </a:p>
        </p:txBody>
      </p:sp>
      <p:sp>
        <p:nvSpPr>
          <p:cNvPr id="3" name="Subtitle 2">
            <a:extLst>
              <a:ext uri="{FF2B5EF4-FFF2-40B4-BE49-F238E27FC236}">
                <a16:creationId xmlns:a16="http://schemas.microsoft.com/office/drawing/2014/main" id="{8BDAE354-121E-E94C-3266-21C55B4C5C7E}"/>
              </a:ext>
            </a:extLst>
          </p:cNvPr>
          <p:cNvSpPr>
            <a:spLocks noGrp="1"/>
          </p:cNvSpPr>
          <p:nvPr>
            <p:ph type="subTitle" idx="1"/>
          </p:nvPr>
        </p:nvSpPr>
        <p:spPr>
          <a:xfrm>
            <a:off x="1249250" y="3836226"/>
            <a:ext cx="9693500" cy="2387600"/>
          </a:xfrm>
        </p:spPr>
        <p:txBody>
          <a:bodyPr>
            <a:normAutofit/>
          </a:bodyPr>
          <a:lstStyle/>
          <a:p>
            <a:pPr marL="1377950" indent="-1377950" algn="l"/>
            <a:r>
              <a:rPr lang="en-US" b="1" dirty="0"/>
              <a:t>Module 1: </a:t>
            </a:r>
            <a:r>
              <a:rPr lang="en-US" dirty="0"/>
              <a:t>Introduction to Congenital Anomalies Surveillance</a:t>
            </a:r>
            <a:r>
              <a:rPr lang="en-US" b="1" dirty="0"/>
              <a:t> </a:t>
            </a:r>
            <a:r>
              <a:rPr lang="en-US" dirty="0"/>
              <a:t>(Slides 2 – 4)</a:t>
            </a:r>
          </a:p>
          <a:p>
            <a:pPr marL="1377950" indent="-1377950" algn="l"/>
            <a:r>
              <a:rPr lang="en-US" b="1" dirty="0"/>
              <a:t>Module 2: </a:t>
            </a:r>
            <a:r>
              <a:rPr lang="en-US" dirty="0"/>
              <a:t>Introduction to Planning Activities and Tools (Slides 5 – 9) </a:t>
            </a:r>
          </a:p>
          <a:p>
            <a:pPr marL="1377950" indent="-1377950" algn="l"/>
            <a:r>
              <a:rPr lang="en-US" b="1" dirty="0"/>
              <a:t>Module 3: </a:t>
            </a:r>
            <a:r>
              <a:rPr lang="en-US" dirty="0"/>
              <a:t>Three (Slides 10 – 32)</a:t>
            </a:r>
          </a:p>
          <a:p>
            <a:pPr algn="l"/>
            <a:endParaRPr lang="en-US" dirty="0"/>
          </a:p>
        </p:txBody>
      </p:sp>
      <p:sp>
        <p:nvSpPr>
          <p:cNvPr id="5" name="TextBox 4">
            <a:extLst>
              <a:ext uri="{FF2B5EF4-FFF2-40B4-BE49-F238E27FC236}">
                <a16:creationId xmlns:a16="http://schemas.microsoft.com/office/drawing/2014/main" id="{297AD2B2-268B-7798-8D2D-CDB4A79DBA99}"/>
              </a:ext>
            </a:extLst>
          </p:cNvPr>
          <p:cNvSpPr txBox="1"/>
          <p:nvPr/>
        </p:nvSpPr>
        <p:spPr>
          <a:xfrm>
            <a:off x="1249250" y="6304002"/>
            <a:ext cx="5463784" cy="553998"/>
          </a:xfrm>
          <a:prstGeom prst="rect">
            <a:avLst/>
          </a:prstGeom>
          <a:noFill/>
        </p:spPr>
        <p:txBody>
          <a:bodyPr wrap="square" rtlCol="0">
            <a:spAutoFit/>
          </a:bodyPr>
          <a:lstStyle/>
          <a:p>
            <a:r>
              <a:rPr lang="en-US" sz="1000" dirty="0"/>
              <a:t>Source for all illustrations: CDC, NCBDDD</a:t>
            </a:r>
          </a:p>
          <a:p>
            <a:r>
              <a:rPr lang="en-US" sz="1000" dirty="0"/>
              <a:t>The findings and conclusions in this report are those of the authors and do not necessarily represent the official position of the U.S. Centers for Disease Control and Prevention.</a:t>
            </a:r>
          </a:p>
        </p:txBody>
      </p:sp>
      <p:pic>
        <p:nvPicPr>
          <p:cNvPr id="7" name="Picture 6">
            <a:extLst>
              <a:ext uri="{FF2B5EF4-FFF2-40B4-BE49-F238E27FC236}">
                <a16:creationId xmlns:a16="http://schemas.microsoft.com/office/drawing/2014/main" id="{BACFE2D5-5AE4-5FE4-695E-310E4676656B}"/>
              </a:ext>
            </a:extLst>
          </p:cNvPr>
          <p:cNvPicPr>
            <a:picLocks noChangeAspect="1"/>
          </p:cNvPicPr>
          <p:nvPr/>
        </p:nvPicPr>
        <p:blipFill>
          <a:blip r:embed="rId3"/>
          <a:stretch>
            <a:fillRect/>
          </a:stretch>
        </p:blipFill>
        <p:spPr>
          <a:xfrm>
            <a:off x="7366596" y="6363396"/>
            <a:ext cx="4825404" cy="494604"/>
          </a:xfrm>
          <a:prstGeom prst="rect">
            <a:avLst/>
          </a:prstGeom>
          <a:effectLst/>
        </p:spPr>
      </p:pic>
    </p:spTree>
    <p:extLst>
      <p:ext uri="{BB962C8B-B14F-4D97-AF65-F5344CB8AC3E}">
        <p14:creationId xmlns:p14="http://schemas.microsoft.com/office/powerpoint/2010/main" val="352773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1053701"/>
              </p:ext>
            </p:extLst>
          </p:nvPr>
        </p:nvGraphicFramePr>
        <p:xfrm>
          <a:off x="661182" y="137368"/>
          <a:ext cx="10438227" cy="6439440"/>
        </p:xfrm>
        <a:graphic>
          <a:graphicData uri="http://schemas.openxmlformats.org/drawingml/2006/table">
            <a:tbl>
              <a:tblPr firstRow="1" firstCol="1" bandRow="1"/>
              <a:tblGrid>
                <a:gridCol w="2483103">
                  <a:extLst>
                    <a:ext uri="{9D8B030D-6E8A-4147-A177-3AD203B41FA5}">
                      <a16:colId xmlns:a16="http://schemas.microsoft.com/office/drawing/2014/main" val="20000"/>
                    </a:ext>
                  </a:extLst>
                </a:gridCol>
                <a:gridCol w="3264820">
                  <a:extLst>
                    <a:ext uri="{9D8B030D-6E8A-4147-A177-3AD203B41FA5}">
                      <a16:colId xmlns:a16="http://schemas.microsoft.com/office/drawing/2014/main" val="20001"/>
                    </a:ext>
                  </a:extLst>
                </a:gridCol>
                <a:gridCol w="2529086">
                  <a:extLst>
                    <a:ext uri="{9D8B030D-6E8A-4147-A177-3AD203B41FA5}">
                      <a16:colId xmlns:a16="http://schemas.microsoft.com/office/drawing/2014/main" val="20002"/>
                    </a:ext>
                  </a:extLst>
                </a:gridCol>
                <a:gridCol w="2161218">
                  <a:extLst>
                    <a:ext uri="{9D8B030D-6E8A-4147-A177-3AD203B41FA5}">
                      <a16:colId xmlns:a16="http://schemas.microsoft.com/office/drawing/2014/main" val="20003"/>
                    </a:ext>
                  </a:extLst>
                </a:gridCol>
              </a:tblGrid>
              <a:tr h="179564">
                <a:tc>
                  <a:txBody>
                    <a:bodyPr/>
                    <a:lstStyle/>
                    <a:p>
                      <a:pPr>
                        <a:spcAft>
                          <a:spcPts val="0"/>
                        </a:spcAft>
                      </a:pPr>
                      <a:r>
                        <a:rPr lang="en-GB" sz="1200" b="1" dirty="0">
                          <a:solidFill>
                            <a:srgbClr val="000000"/>
                          </a:solidFill>
                          <a:effectLst/>
                          <a:latin typeface="+mn-lt"/>
                          <a:ea typeface="Times New Roman"/>
                          <a:cs typeface="Calibri"/>
                        </a:rPr>
                        <a:t>Likely users of outputs</a:t>
                      </a:r>
                      <a:endParaRPr lang="en-GB" sz="1200" dirty="0">
                        <a:effectLst/>
                        <a:latin typeface="+mn-lt"/>
                        <a:ea typeface="Trebuchet MS"/>
                        <a:cs typeface="Trebuchet MS"/>
                      </a:endParaRPr>
                    </a:p>
                  </a:txBody>
                  <a:tcPr marL="31861" marR="3186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mn-lt"/>
                          <a:ea typeface="Times New Roman"/>
                          <a:cs typeface="Calibri"/>
                        </a:rPr>
                        <a:t>Communication message</a:t>
                      </a:r>
                      <a:endParaRPr lang="en-GB" sz="1200">
                        <a:effectLst/>
                        <a:latin typeface="+mn-lt"/>
                        <a:ea typeface="Trebuchet MS"/>
                        <a:cs typeface="Trebuchet MS"/>
                      </a:endParaRPr>
                    </a:p>
                  </a:txBody>
                  <a:tcPr marL="31861" marR="3186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mn-lt"/>
                          <a:ea typeface="Times New Roman"/>
                          <a:cs typeface="Calibri"/>
                        </a:rPr>
                        <a:t>Dissemination strategy</a:t>
                      </a:r>
                      <a:endParaRPr lang="en-GB" sz="1200">
                        <a:effectLst/>
                        <a:latin typeface="+mn-lt"/>
                        <a:ea typeface="Trebuchet MS"/>
                        <a:cs typeface="Trebuchet MS"/>
                      </a:endParaRPr>
                    </a:p>
                  </a:txBody>
                  <a:tcPr marL="31861" marR="3186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solidFill>
                            <a:srgbClr val="000000"/>
                          </a:solidFill>
                          <a:effectLst/>
                          <a:latin typeface="+mn-lt"/>
                          <a:ea typeface="Times New Roman"/>
                          <a:cs typeface="Calibri"/>
                        </a:rPr>
                        <a:t>Evaluation</a:t>
                      </a:r>
                      <a:endParaRPr lang="en-GB" sz="1200">
                        <a:effectLst/>
                        <a:latin typeface="+mn-lt"/>
                        <a:ea typeface="Trebuchet MS"/>
                        <a:cs typeface="Trebuchet MS"/>
                      </a:endParaRPr>
                    </a:p>
                  </a:txBody>
                  <a:tcPr marL="31861" marR="3186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7165">
                <a:tc>
                  <a:txBody>
                    <a:bodyPr/>
                    <a:lstStyle/>
                    <a:p>
                      <a:pPr>
                        <a:spcAft>
                          <a:spcPts val="0"/>
                        </a:spcAft>
                      </a:pPr>
                      <a:r>
                        <a:rPr lang="en-GB" sz="1200" dirty="0">
                          <a:solidFill>
                            <a:srgbClr val="000000"/>
                          </a:solidFill>
                          <a:effectLst/>
                          <a:latin typeface="+mn-lt"/>
                          <a:ea typeface="Times New Roman"/>
                          <a:cs typeface="Calibri"/>
                        </a:rPr>
                        <a:t>Ministries of health</a:t>
                      </a:r>
                      <a:endParaRPr lang="en-GB" sz="1200" dirty="0">
                        <a:effectLst/>
                        <a:latin typeface="+mn-lt"/>
                        <a:ea typeface="Trebuchet MS"/>
                        <a:cs typeface="Trebuchet MS"/>
                      </a:endParaRPr>
                    </a:p>
                  </a:txBody>
                  <a:tcPr marL="31861" marR="318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Prevalence of congenital anomalies is high</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Need for continued support for surveillance programme</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Need for identification of speciality services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Need for prevention activities and intervention policies</a:t>
                      </a:r>
                    </a:p>
                  </a:txBody>
                  <a:tcPr marL="31861" marR="318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Report</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Press conferences</a:t>
                      </a:r>
                    </a:p>
                  </a:txBody>
                  <a:tcPr marL="31861" marR="318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Evaluation of report for clarity of messages</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Number of places that provide services</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Effect of prevention policies</a:t>
                      </a:r>
                    </a:p>
                  </a:txBody>
                  <a:tcPr marL="31861" marR="3186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987601">
                <a:tc>
                  <a:txBody>
                    <a:bodyPr/>
                    <a:lstStyle/>
                    <a:p>
                      <a:pPr>
                        <a:spcAft>
                          <a:spcPts val="0"/>
                        </a:spcAft>
                      </a:pPr>
                      <a:r>
                        <a:rPr lang="en-GB" sz="1200" dirty="0">
                          <a:solidFill>
                            <a:srgbClr val="000000"/>
                          </a:solidFill>
                          <a:effectLst/>
                          <a:latin typeface="+mn-lt"/>
                          <a:ea typeface="Times New Roman"/>
                          <a:cs typeface="Calibri"/>
                        </a:rPr>
                        <a:t>Hospitals and, if relevant, hospital associations and clinics</a:t>
                      </a:r>
                      <a:endParaRPr lang="en-GB" sz="1200" dirty="0">
                        <a:effectLst/>
                        <a:latin typeface="+mn-lt"/>
                        <a:ea typeface="Trebuchet MS"/>
                        <a:cs typeface="Trebuchet MS"/>
                      </a:endParaRP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Importance of valid and reliable reporting, and feedback on their performance</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Number of reports; distribution of reported congenital anomalies by hospital</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Consistency of reports/data quality</a:t>
                      </a: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Reports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Datasets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Newsletters for staff</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Information given at training sessions, workshops and seminars</a:t>
                      </a: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Evaluation of report</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Pre- and post-tests at trainings or workshops</a:t>
                      </a:r>
                    </a:p>
                  </a:txBody>
                  <a:tcPr marL="31861" marR="31861" marT="0" marB="0">
                    <a:lnL>
                      <a:noFill/>
                    </a:lnL>
                    <a:lnR>
                      <a:noFill/>
                    </a:lnR>
                    <a:lnT>
                      <a:noFill/>
                    </a:lnT>
                    <a:lnB>
                      <a:noFill/>
                    </a:lnB>
                  </a:tcPr>
                </a:tc>
                <a:extLst>
                  <a:ext uri="{0D108BD9-81ED-4DB2-BD59-A6C34878D82A}">
                    <a16:rowId xmlns:a16="http://schemas.microsoft.com/office/drawing/2014/main" val="10002"/>
                  </a:ext>
                </a:extLst>
              </a:tr>
              <a:tr h="658400">
                <a:tc>
                  <a:txBody>
                    <a:bodyPr/>
                    <a:lstStyle/>
                    <a:p>
                      <a:pPr>
                        <a:spcAft>
                          <a:spcPts val="0"/>
                        </a:spcAft>
                      </a:pPr>
                      <a:r>
                        <a:rPr lang="en-GB" sz="1200">
                          <a:solidFill>
                            <a:srgbClr val="000000"/>
                          </a:solidFill>
                          <a:effectLst/>
                          <a:latin typeface="+mn-lt"/>
                          <a:ea typeface="Times New Roman"/>
                          <a:cs typeface="Calibri"/>
                        </a:rPr>
                        <a:t>Champions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Importance of their support</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How they can promote and support implementation of a surveillance programme</a:t>
                      </a: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Report</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Letter</a:t>
                      </a:r>
                    </a:p>
                  </a:txBody>
                  <a:tcPr marL="31861" marR="31861" marT="0" marB="0">
                    <a:lnL>
                      <a:noFill/>
                    </a:lnL>
                    <a:lnR>
                      <a:noFill/>
                    </a:lnR>
                    <a:lnT>
                      <a:noFill/>
                    </a:lnT>
                    <a:lnB>
                      <a:noFill/>
                    </a:lnB>
                  </a:tcPr>
                </a:tc>
                <a:tc>
                  <a:txBody>
                    <a:bodyPr/>
                    <a:lstStyle/>
                    <a:p>
                      <a:pPr>
                        <a:spcAft>
                          <a:spcPts val="0"/>
                        </a:spcAft>
                      </a:pPr>
                      <a:r>
                        <a:rPr lang="en-GB" sz="1200">
                          <a:solidFill>
                            <a:srgbClr val="000000"/>
                          </a:solidFill>
                          <a:effectLst/>
                          <a:latin typeface="+mn-lt"/>
                          <a:ea typeface="Times New Roman"/>
                          <a:cs typeface="Calibri"/>
                        </a:rPr>
                        <a:t>Number of champions participating in the programme</a:t>
                      </a:r>
                      <a:endParaRPr lang="en-GB" sz="1200">
                        <a:effectLst/>
                        <a:latin typeface="+mn-lt"/>
                        <a:ea typeface="Trebuchet MS"/>
                        <a:cs typeface="Trebuchet MS"/>
                      </a:endParaRPr>
                    </a:p>
                  </a:txBody>
                  <a:tcPr marL="31861" marR="31861" marT="0" marB="0">
                    <a:lnL>
                      <a:noFill/>
                    </a:lnL>
                    <a:lnR>
                      <a:noFill/>
                    </a:lnR>
                    <a:lnT>
                      <a:noFill/>
                    </a:lnT>
                    <a:lnB>
                      <a:noFill/>
                    </a:lnB>
                  </a:tcPr>
                </a:tc>
                <a:extLst>
                  <a:ext uri="{0D108BD9-81ED-4DB2-BD59-A6C34878D82A}">
                    <a16:rowId xmlns:a16="http://schemas.microsoft.com/office/drawing/2014/main" val="10003"/>
                  </a:ext>
                </a:extLst>
              </a:tr>
              <a:tr h="538692">
                <a:tc>
                  <a:txBody>
                    <a:bodyPr/>
                    <a:lstStyle/>
                    <a:p>
                      <a:pPr>
                        <a:spcAft>
                          <a:spcPts val="0"/>
                        </a:spcAft>
                      </a:pPr>
                      <a:r>
                        <a:rPr lang="en-GB" sz="1200">
                          <a:solidFill>
                            <a:srgbClr val="000000"/>
                          </a:solidFill>
                          <a:effectLst/>
                          <a:latin typeface="+mn-lt"/>
                          <a:ea typeface="Times New Roman"/>
                          <a:cs typeface="Calibri"/>
                        </a:rPr>
                        <a:t>Community health workers/community health volunteers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a:spcAft>
                          <a:spcPts val="0"/>
                        </a:spcAft>
                      </a:pPr>
                      <a:r>
                        <a:rPr lang="en-GB" sz="1200">
                          <a:solidFill>
                            <a:srgbClr val="000000"/>
                          </a:solidFill>
                          <a:effectLst/>
                          <a:latin typeface="+mn-lt"/>
                          <a:ea typeface="Times New Roman"/>
                          <a:cs typeface="Calibri"/>
                        </a:rPr>
                        <a:t>Importance of notification of congenital anomalies seen in the community and with home births, to provide referrals to clinics or ambulatory care centres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a:spcAft>
                          <a:spcPts val="0"/>
                        </a:spcAft>
                      </a:pPr>
                      <a:r>
                        <a:rPr lang="en-GB" sz="1200" dirty="0">
                          <a:solidFill>
                            <a:srgbClr val="000000"/>
                          </a:solidFill>
                          <a:effectLst/>
                          <a:latin typeface="+mn-lt"/>
                          <a:ea typeface="Times New Roman"/>
                          <a:cs typeface="Calibri"/>
                        </a:rPr>
                        <a:t>Information given at training sessions, workshops and seminars</a:t>
                      </a:r>
                      <a:endParaRPr lang="en-GB" sz="1200" dirty="0">
                        <a:effectLst/>
                        <a:latin typeface="+mn-lt"/>
                        <a:ea typeface="Trebuchet MS"/>
                        <a:cs typeface="Trebuchet MS"/>
                      </a:endParaRPr>
                    </a:p>
                  </a:txBody>
                  <a:tcPr marL="31861" marR="31861" marT="0" marB="0">
                    <a:lnL>
                      <a:noFill/>
                    </a:lnL>
                    <a:lnR>
                      <a:noFill/>
                    </a:lnR>
                    <a:lnT>
                      <a:noFill/>
                    </a:lnT>
                    <a:lnB>
                      <a:noFill/>
                    </a:lnB>
                  </a:tcPr>
                </a:tc>
                <a:tc>
                  <a:txBody>
                    <a:bodyPr/>
                    <a:lstStyle/>
                    <a:p>
                      <a:pPr>
                        <a:spcAft>
                          <a:spcPts val="0"/>
                        </a:spcAft>
                      </a:pPr>
                      <a:r>
                        <a:rPr lang="en-GB" sz="1200">
                          <a:solidFill>
                            <a:srgbClr val="000000"/>
                          </a:solidFill>
                          <a:effectLst/>
                          <a:latin typeface="+mn-lt"/>
                          <a:ea typeface="Times New Roman"/>
                          <a:cs typeface="Calibri"/>
                        </a:rPr>
                        <a:t>Pre- and post-tests at training sessions or workshops</a:t>
                      </a:r>
                      <a:endParaRPr lang="en-GB" sz="1200">
                        <a:effectLst/>
                        <a:latin typeface="+mn-lt"/>
                        <a:ea typeface="Trebuchet MS"/>
                        <a:cs typeface="Trebuchet MS"/>
                      </a:endParaRPr>
                    </a:p>
                  </a:txBody>
                  <a:tcPr marL="31861" marR="31861" marT="0" marB="0">
                    <a:lnL>
                      <a:noFill/>
                    </a:lnL>
                    <a:lnR>
                      <a:noFill/>
                    </a:lnR>
                    <a:lnT>
                      <a:noFill/>
                    </a:lnT>
                    <a:lnB>
                      <a:noFill/>
                    </a:lnB>
                  </a:tcPr>
                </a:tc>
                <a:extLst>
                  <a:ext uri="{0D108BD9-81ED-4DB2-BD59-A6C34878D82A}">
                    <a16:rowId xmlns:a16="http://schemas.microsoft.com/office/drawing/2014/main" val="10004"/>
                  </a:ext>
                </a:extLst>
              </a:tr>
              <a:tr h="639696">
                <a:tc>
                  <a:txBody>
                    <a:bodyPr/>
                    <a:lstStyle/>
                    <a:p>
                      <a:pPr>
                        <a:spcAft>
                          <a:spcPts val="0"/>
                        </a:spcAft>
                      </a:pPr>
                      <a:r>
                        <a:rPr lang="en-GB" sz="1200">
                          <a:solidFill>
                            <a:srgbClr val="000000"/>
                          </a:solidFill>
                          <a:effectLst/>
                          <a:latin typeface="+mn-lt"/>
                          <a:ea typeface="Times New Roman"/>
                          <a:cs typeface="Calibri"/>
                        </a:rPr>
                        <a:t>Congenital anomalies associations, foundations and other nongovernmental organizations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a:spcAft>
                          <a:spcPts val="0"/>
                        </a:spcAft>
                      </a:pPr>
                      <a:r>
                        <a:rPr lang="en-GB" sz="1200">
                          <a:solidFill>
                            <a:srgbClr val="000000"/>
                          </a:solidFill>
                          <a:effectLst/>
                          <a:latin typeface="+mn-lt"/>
                          <a:ea typeface="Times New Roman"/>
                          <a:cs typeface="Calibri"/>
                        </a:rPr>
                        <a:t>Need for improved quality of care for individuals living with disabilities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Report</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Media</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Educational materials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Newsletters</a:t>
                      </a: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Use of reports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Requests for educational material</a:t>
                      </a:r>
                    </a:p>
                  </a:txBody>
                  <a:tcPr marL="31861" marR="31861" marT="0" marB="0">
                    <a:lnL>
                      <a:noFill/>
                    </a:lnL>
                    <a:lnR>
                      <a:noFill/>
                    </a:lnR>
                    <a:lnT>
                      <a:noFill/>
                    </a:lnT>
                    <a:lnB>
                      <a:noFill/>
                    </a:lnB>
                  </a:tcPr>
                </a:tc>
                <a:extLst>
                  <a:ext uri="{0D108BD9-81ED-4DB2-BD59-A6C34878D82A}">
                    <a16:rowId xmlns:a16="http://schemas.microsoft.com/office/drawing/2014/main" val="10005"/>
                  </a:ext>
                </a:extLst>
              </a:tr>
              <a:tr h="478837">
                <a:tc>
                  <a:txBody>
                    <a:bodyPr/>
                    <a:lstStyle/>
                    <a:p>
                      <a:pPr>
                        <a:spcAft>
                          <a:spcPts val="0"/>
                        </a:spcAft>
                      </a:pPr>
                      <a:r>
                        <a:rPr lang="en-GB" sz="1200">
                          <a:solidFill>
                            <a:srgbClr val="000000"/>
                          </a:solidFill>
                          <a:effectLst/>
                          <a:latin typeface="+mn-lt"/>
                          <a:ea typeface="Times New Roman"/>
                          <a:cs typeface="Calibri"/>
                        </a:rPr>
                        <a:t>International organizations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a:spcAft>
                          <a:spcPts val="0"/>
                        </a:spcAft>
                      </a:pPr>
                      <a:r>
                        <a:rPr lang="en-GB" sz="1200">
                          <a:solidFill>
                            <a:srgbClr val="000000"/>
                          </a:solidFill>
                          <a:effectLst/>
                          <a:latin typeface="+mn-lt"/>
                          <a:ea typeface="Times New Roman"/>
                          <a:cs typeface="Calibri"/>
                        </a:rPr>
                        <a:t>Information about surveillance programme implementation, global impact, how they can support efforts</a:t>
                      </a:r>
                      <a:endParaRPr lang="en-GB" sz="1200">
                        <a:effectLst/>
                        <a:latin typeface="+mn-lt"/>
                        <a:ea typeface="Trebuchet MS"/>
                        <a:cs typeface="Trebuchet MS"/>
                      </a:endParaRP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Report</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Media, written materials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Newsletters</a:t>
                      </a:r>
                    </a:p>
                  </a:txBody>
                  <a:tcPr marL="31861" marR="31861" marT="0" marB="0">
                    <a:lnL>
                      <a:noFill/>
                    </a:lnL>
                    <a:lnR>
                      <a:noFill/>
                    </a:lnR>
                    <a:lnT>
                      <a:noFill/>
                    </a:lnT>
                    <a:lnB>
                      <a:noFill/>
                    </a:lnB>
                  </a:tcPr>
                </a:tc>
                <a:tc>
                  <a:txBody>
                    <a:bodyPr/>
                    <a:lstStyle/>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Use of reports</a:t>
                      </a:r>
                    </a:p>
                    <a:p>
                      <a:pPr marL="342900" lvl="0" indent="-342900">
                        <a:spcBef>
                          <a:spcPts val="375"/>
                        </a:spcBef>
                        <a:spcAft>
                          <a:spcPts val="0"/>
                        </a:spcAft>
                        <a:buFont typeface="Arial"/>
                        <a:buChar char="•"/>
                        <a:tabLst>
                          <a:tab pos="194945" algn="l"/>
                        </a:tabLst>
                      </a:pPr>
                      <a:r>
                        <a:rPr lang="en-GB" sz="1200" dirty="0">
                          <a:effectLst/>
                          <a:latin typeface="+mn-lt"/>
                          <a:ea typeface="Trebuchet MS"/>
                          <a:cs typeface="Trebuchet MS"/>
                        </a:rPr>
                        <a:t>Requests for educational material</a:t>
                      </a:r>
                    </a:p>
                  </a:txBody>
                  <a:tcPr marL="31861" marR="31861" marT="0" marB="0">
                    <a:lnL>
                      <a:noFill/>
                    </a:lnL>
                    <a:lnR>
                      <a:noFill/>
                    </a:lnR>
                    <a:lnT>
                      <a:noFill/>
                    </a:lnT>
                    <a:lnB>
                      <a:noFill/>
                    </a:lnB>
                  </a:tcPr>
                </a:tc>
                <a:extLst>
                  <a:ext uri="{0D108BD9-81ED-4DB2-BD59-A6C34878D82A}">
                    <a16:rowId xmlns:a16="http://schemas.microsoft.com/office/drawing/2014/main" val="10006"/>
                  </a:ext>
                </a:extLst>
              </a:tr>
              <a:tr h="867892">
                <a:tc>
                  <a:txBody>
                    <a:bodyPr/>
                    <a:lstStyle/>
                    <a:p>
                      <a:pPr>
                        <a:spcAft>
                          <a:spcPts val="0"/>
                        </a:spcAft>
                      </a:pPr>
                      <a:r>
                        <a:rPr lang="en-GB" sz="1200">
                          <a:solidFill>
                            <a:srgbClr val="000000"/>
                          </a:solidFill>
                          <a:effectLst/>
                          <a:latin typeface="+mn-lt"/>
                          <a:ea typeface="Times New Roman"/>
                          <a:cs typeface="Calibri"/>
                        </a:rPr>
                        <a:t>Medical schools/research agencies</a:t>
                      </a:r>
                      <a:endParaRPr lang="en-GB" sz="1200">
                        <a:effectLst/>
                        <a:latin typeface="+mn-lt"/>
                        <a:ea typeface="Trebuchet MS"/>
                        <a:cs typeface="Trebuchet MS"/>
                      </a:endParaRPr>
                    </a:p>
                  </a:txBody>
                  <a:tcPr marL="31861" marR="318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Importance of congenital anomalies mortality and morbidity</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Importance of congenital anomalies surveillance</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Prevention of congenital anomalies</a:t>
                      </a:r>
                    </a:p>
                  </a:txBody>
                  <a:tcPr marL="31861" marR="318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Curricula</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Coursework</a:t>
                      </a:r>
                    </a:p>
                    <a:p>
                      <a:pPr marL="342900" lvl="0" indent="-342900">
                        <a:spcBef>
                          <a:spcPts val="375"/>
                        </a:spcBef>
                        <a:spcAft>
                          <a:spcPts val="0"/>
                        </a:spcAft>
                        <a:buFont typeface="Arial"/>
                        <a:buChar char="•"/>
                        <a:tabLst>
                          <a:tab pos="194945" algn="l"/>
                        </a:tabLst>
                      </a:pPr>
                      <a:r>
                        <a:rPr lang="en-GB" sz="1200">
                          <a:effectLst/>
                          <a:latin typeface="+mn-lt"/>
                          <a:ea typeface="Trebuchet MS"/>
                          <a:cs typeface="Trebuchet MS"/>
                        </a:rPr>
                        <a:t>Seminars</a:t>
                      </a:r>
                    </a:p>
                  </a:txBody>
                  <a:tcPr marL="31861" marR="318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indent="-228600">
                        <a:spcBef>
                          <a:spcPts val="375"/>
                        </a:spcBef>
                        <a:spcAft>
                          <a:spcPts val="0"/>
                        </a:spcAft>
                        <a:tabLst>
                          <a:tab pos="194945" algn="l"/>
                        </a:tabLst>
                      </a:pPr>
                      <a:r>
                        <a:rPr lang="en-GB" sz="1200" dirty="0">
                          <a:effectLst/>
                          <a:latin typeface="+mn-lt"/>
                          <a:ea typeface="Trebuchet MS"/>
                          <a:cs typeface="Trebuchet MS"/>
                        </a:rPr>
                        <a:t>Number of medical schools/agencies integrating the message</a:t>
                      </a:r>
                    </a:p>
                  </a:txBody>
                  <a:tcPr marL="31861" marR="3186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0111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DE8284-77E7-4C14-A961-0A688E34402F}"/>
              </a:ext>
            </a:extLst>
          </p:cNvPr>
          <p:cNvSpPr>
            <a:spLocks noGrp="1"/>
          </p:cNvSpPr>
          <p:nvPr>
            <p:ph type="ctrTitle"/>
          </p:nvPr>
        </p:nvSpPr>
        <p:spPr>
          <a:xfrm>
            <a:off x="1319860" y="4376508"/>
            <a:ext cx="9623404" cy="1257202"/>
          </a:xfrm>
        </p:spPr>
        <p:txBody>
          <a:bodyPr>
            <a:normAutofit/>
          </a:bodyPr>
          <a:lstStyle/>
          <a:p>
            <a:pPr algn="l"/>
            <a:r>
              <a:rPr lang="en-US" sz="8000" b="1" dirty="0"/>
              <a:t>Facilitator’s Guide</a:t>
            </a:r>
          </a:p>
        </p:txBody>
      </p:sp>
      <p:sp>
        <p:nvSpPr>
          <p:cNvPr id="3" name="Subtitle 2">
            <a:extLst>
              <a:ext uri="{FF2B5EF4-FFF2-40B4-BE49-F238E27FC236}">
                <a16:creationId xmlns:a16="http://schemas.microsoft.com/office/drawing/2014/main" id="{E7DE58C9-3B26-4955-97E7-1BFC604A4B42}"/>
              </a:ext>
            </a:extLst>
          </p:cNvPr>
          <p:cNvSpPr>
            <a:spLocks noGrp="1"/>
          </p:cNvSpPr>
          <p:nvPr>
            <p:ph type="subTitle" idx="1"/>
          </p:nvPr>
        </p:nvSpPr>
        <p:spPr>
          <a:xfrm>
            <a:off x="1366159" y="5633710"/>
            <a:ext cx="9623404" cy="417227"/>
          </a:xfrm>
        </p:spPr>
        <p:txBody>
          <a:bodyPr>
            <a:normAutofit/>
          </a:bodyPr>
          <a:lstStyle/>
          <a:p>
            <a:pPr algn="l"/>
            <a:r>
              <a:rPr lang="en-US" sz="2200" b="1" dirty="0"/>
              <a:t>Module 3: Introduction to surveillance approaches</a:t>
            </a:r>
          </a:p>
          <a:p>
            <a:pPr algn="l"/>
            <a:endParaRPr lang="en-US" sz="2200" dirty="0"/>
          </a:p>
        </p:txBody>
      </p:sp>
      <p:sp>
        <p:nvSpPr>
          <p:cNvPr id="37" name="Rectangle 3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721E88F-2920-C723-DEC7-A75DA2C7800F}"/>
              </a:ext>
            </a:extLst>
          </p:cNvPr>
          <p:cNvGrpSpPr/>
          <p:nvPr/>
        </p:nvGrpSpPr>
        <p:grpSpPr>
          <a:xfrm>
            <a:off x="-2" y="6629400"/>
            <a:ext cx="12191694" cy="197572"/>
            <a:chOff x="6320801" y="2393407"/>
            <a:chExt cx="4825408" cy="316100"/>
          </a:xfrm>
        </p:grpSpPr>
        <p:pic>
          <p:nvPicPr>
            <p:cNvPr id="5" name="Picture 4">
              <a:extLst>
                <a:ext uri="{FF2B5EF4-FFF2-40B4-BE49-F238E27FC236}">
                  <a16:creationId xmlns:a16="http://schemas.microsoft.com/office/drawing/2014/main" id="{728A3FF5-50C5-E7E6-A786-3FA79B28FDDA}"/>
                </a:ext>
              </a:extLst>
            </p:cNvPr>
            <p:cNvPicPr>
              <a:picLocks noChangeAspect="1"/>
            </p:cNvPicPr>
            <p:nvPr/>
          </p:nvPicPr>
          <p:blipFill rotWithShape="1">
            <a:blip r:embed="rId3"/>
            <a:srcRect l="1684" t="10581" r="9480" b="51762"/>
            <a:stretch/>
          </p:blipFill>
          <p:spPr>
            <a:xfrm flipV="1">
              <a:off x="6320802" y="2444109"/>
              <a:ext cx="4825407" cy="265398"/>
            </a:xfrm>
            <a:prstGeom prst="rect">
              <a:avLst/>
            </a:prstGeom>
          </p:spPr>
        </p:pic>
        <p:pic>
          <p:nvPicPr>
            <p:cNvPr id="6" name="Picture 5">
              <a:extLst>
                <a:ext uri="{FF2B5EF4-FFF2-40B4-BE49-F238E27FC236}">
                  <a16:creationId xmlns:a16="http://schemas.microsoft.com/office/drawing/2014/main" id="{6C690AB6-6429-5777-7461-7B333BA8813B}"/>
                </a:ext>
              </a:extLst>
            </p:cNvPr>
            <p:cNvPicPr>
              <a:picLocks noChangeAspect="1"/>
            </p:cNvPicPr>
            <p:nvPr/>
          </p:nvPicPr>
          <p:blipFill>
            <a:blip r:embed="rId4"/>
            <a:stretch>
              <a:fillRect/>
            </a:stretch>
          </p:blipFill>
          <p:spPr>
            <a:xfrm>
              <a:off x="6320801" y="2393407"/>
              <a:ext cx="4825407" cy="265398"/>
            </a:xfrm>
            <a:prstGeom prst="rect">
              <a:avLst/>
            </a:prstGeom>
            <a:effectLst>
              <a:outerShdw blurRad="406400" dist="317500" dir="5400000" sx="89000" sy="89000" rotWithShape="0">
                <a:prstClr val="black">
                  <a:alpha val="15000"/>
                </a:prstClr>
              </a:outerShdw>
            </a:effectLst>
          </p:spPr>
        </p:pic>
      </p:grpSp>
      <p:pic>
        <p:nvPicPr>
          <p:cNvPr id="7" name="Picture 6">
            <a:extLst>
              <a:ext uri="{FF2B5EF4-FFF2-40B4-BE49-F238E27FC236}">
                <a16:creationId xmlns:a16="http://schemas.microsoft.com/office/drawing/2014/main" id="{4284BDC8-9C37-05C8-A0C5-537BC3838299}"/>
              </a:ext>
            </a:extLst>
          </p:cNvPr>
          <p:cNvPicPr>
            <a:picLocks noChangeAspect="1"/>
          </p:cNvPicPr>
          <p:nvPr/>
        </p:nvPicPr>
        <p:blipFill>
          <a:blip r:embed="rId5"/>
          <a:stretch>
            <a:fillRect/>
          </a:stretch>
        </p:blipFill>
        <p:spPr>
          <a:xfrm>
            <a:off x="7366596" y="6100580"/>
            <a:ext cx="4825404" cy="494604"/>
          </a:xfrm>
          <a:prstGeom prst="rect">
            <a:avLst/>
          </a:prstGeom>
          <a:effectLst/>
        </p:spPr>
      </p:pic>
    </p:spTree>
    <p:extLst>
      <p:ext uri="{BB962C8B-B14F-4D97-AF65-F5344CB8AC3E}">
        <p14:creationId xmlns:p14="http://schemas.microsoft.com/office/powerpoint/2010/main" val="373482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4DF-ECE4-4B46-BC36-418F44FEA83A}"/>
              </a:ext>
            </a:extLst>
          </p:cNvPr>
          <p:cNvSpPr>
            <a:spLocks noGrp="1"/>
          </p:cNvSpPr>
          <p:nvPr>
            <p:ph type="title"/>
          </p:nvPr>
        </p:nvSpPr>
        <p:spPr>
          <a:xfrm>
            <a:off x="789992" y="186842"/>
            <a:ext cx="10515600" cy="934757"/>
          </a:xfrm>
        </p:spPr>
        <p:txBody>
          <a:bodyPr/>
          <a:lstStyle/>
          <a:p>
            <a:r>
              <a:rPr lang="en-US" dirty="0"/>
              <a:t>Objectives</a:t>
            </a:r>
          </a:p>
        </p:txBody>
      </p:sp>
      <p:sp>
        <p:nvSpPr>
          <p:cNvPr id="3" name="Content Placeholder 2">
            <a:extLst>
              <a:ext uri="{FF2B5EF4-FFF2-40B4-BE49-F238E27FC236}">
                <a16:creationId xmlns:a16="http://schemas.microsoft.com/office/drawing/2014/main" id="{6FB1CCFF-DB49-4AFB-807B-C28003634ADA}"/>
              </a:ext>
            </a:extLst>
          </p:cNvPr>
          <p:cNvSpPr>
            <a:spLocks noGrp="1"/>
          </p:cNvSpPr>
          <p:nvPr>
            <p:ph idx="1"/>
          </p:nvPr>
        </p:nvSpPr>
        <p:spPr>
          <a:xfrm>
            <a:off x="789992" y="1150461"/>
            <a:ext cx="11087048" cy="5253410"/>
          </a:xfrm>
        </p:spPr>
        <p:txBody>
          <a:bodyPr>
            <a:normAutofit fontScale="92500" lnSpcReduction="20000"/>
          </a:bodyPr>
          <a:lstStyle/>
          <a:p>
            <a:pPr marL="0" indent="0">
              <a:buNone/>
            </a:pPr>
            <a:r>
              <a:rPr lang="en-GB" dirty="0"/>
              <a:t>By the end of this module, participants will be able to:</a:t>
            </a:r>
          </a:p>
          <a:p>
            <a:pPr lvl="0"/>
            <a:r>
              <a:rPr lang="en-GB" dirty="0"/>
              <a:t>describe population coverage as used in surveillance of congenital anomalies;</a:t>
            </a:r>
          </a:p>
          <a:p>
            <a:pPr lvl="0"/>
            <a:r>
              <a:rPr lang="en-GB" dirty="0"/>
              <a:t>describe population-based surveillance;</a:t>
            </a:r>
          </a:p>
          <a:p>
            <a:pPr lvl="0"/>
            <a:r>
              <a:rPr lang="en-GB" dirty="0"/>
              <a:t>describe hospital-based surveillance;</a:t>
            </a:r>
          </a:p>
          <a:p>
            <a:pPr lvl="0"/>
            <a:r>
              <a:rPr lang="en-GB" dirty="0"/>
              <a:t>compare and contrast population-based surveillance and hospital-based surveillance;</a:t>
            </a:r>
          </a:p>
          <a:p>
            <a:pPr lvl="0"/>
            <a:r>
              <a:rPr lang="en-GB" dirty="0"/>
              <a:t>describe the three types of case ascertainment;</a:t>
            </a:r>
          </a:p>
          <a:p>
            <a:pPr lvl="0"/>
            <a:r>
              <a:rPr lang="en-GB" dirty="0"/>
              <a:t>describe the advantages and disadvantages of active and passive case ascertainment;</a:t>
            </a:r>
          </a:p>
          <a:p>
            <a:pPr lvl="0"/>
            <a:r>
              <a:rPr lang="en-GB" dirty="0"/>
              <a:t>describe case-finding in congenital anomalies surveillance;</a:t>
            </a:r>
          </a:p>
          <a:p>
            <a:pPr lvl="0"/>
            <a:r>
              <a:rPr lang="en-GB" dirty="0"/>
              <a:t>identify the differences between a single data source and multiple data sources;</a:t>
            </a:r>
          </a:p>
          <a:p>
            <a:pPr lvl="0"/>
            <a:r>
              <a:rPr lang="en-GB" dirty="0"/>
              <a:t>describe considerations for inclusion criteria used in the surveillance of congenital anomalies;</a:t>
            </a:r>
          </a:p>
          <a:p>
            <a:pPr lvl="0"/>
            <a:r>
              <a:rPr lang="en-GB" dirty="0"/>
              <a:t>identify the congenital anomalies to include in the programme;</a:t>
            </a:r>
          </a:p>
          <a:p>
            <a:pPr lvl="0"/>
            <a:r>
              <a:rPr lang="en-GB" dirty="0"/>
              <a:t>describe considerations for inclusion of particular congenital anomalies;</a:t>
            </a:r>
          </a:p>
          <a:p>
            <a:pPr lvl="0"/>
            <a:r>
              <a:rPr lang="en-GB" dirty="0"/>
              <a:t>describe how data can be used for decision-making;</a:t>
            </a:r>
          </a:p>
          <a:p>
            <a:pPr lvl="0"/>
            <a:r>
              <a:rPr lang="en-GB" dirty="0"/>
              <a:t>identify considerations for communicating and disseminating surveillance data;</a:t>
            </a:r>
          </a:p>
        </p:txBody>
      </p:sp>
    </p:spTree>
    <p:extLst>
      <p:ext uri="{BB962C8B-B14F-4D97-AF65-F5344CB8AC3E}">
        <p14:creationId xmlns:p14="http://schemas.microsoft.com/office/powerpoint/2010/main" val="344144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4DF-ECE4-4B46-BC36-418F44FEA83A}"/>
              </a:ext>
            </a:extLst>
          </p:cNvPr>
          <p:cNvSpPr>
            <a:spLocks noGrp="1"/>
          </p:cNvSpPr>
          <p:nvPr>
            <p:ph type="title"/>
          </p:nvPr>
        </p:nvSpPr>
        <p:spPr/>
        <p:txBody>
          <a:bodyPr/>
          <a:lstStyle/>
          <a:p>
            <a:r>
              <a:rPr lang="en-US" dirty="0"/>
              <a:t>Objectives continued…</a:t>
            </a:r>
          </a:p>
        </p:txBody>
      </p:sp>
      <p:sp>
        <p:nvSpPr>
          <p:cNvPr id="3" name="Content Placeholder 2">
            <a:extLst>
              <a:ext uri="{FF2B5EF4-FFF2-40B4-BE49-F238E27FC236}">
                <a16:creationId xmlns:a16="http://schemas.microsoft.com/office/drawing/2014/main" id="{6FB1CCFF-DB49-4AFB-807B-C28003634ADA}"/>
              </a:ext>
            </a:extLst>
          </p:cNvPr>
          <p:cNvSpPr>
            <a:spLocks noGrp="1"/>
          </p:cNvSpPr>
          <p:nvPr>
            <p:ph idx="1"/>
          </p:nvPr>
        </p:nvSpPr>
        <p:spPr>
          <a:xfrm>
            <a:off x="789992" y="1177870"/>
            <a:ext cx="10948792" cy="4987565"/>
          </a:xfrm>
        </p:spPr>
        <p:txBody>
          <a:bodyPr>
            <a:normAutofit fontScale="92500" lnSpcReduction="10000"/>
          </a:bodyPr>
          <a:lstStyle/>
          <a:p>
            <a:pPr marL="0" indent="0">
              <a:buNone/>
            </a:pPr>
            <a:r>
              <a:rPr lang="en-US" dirty="0"/>
              <a:t>By the end of this module, participants will be able to:​</a:t>
            </a:r>
          </a:p>
          <a:p>
            <a:pPr lvl="0"/>
            <a:r>
              <a:rPr lang="en-GB" dirty="0"/>
              <a:t>identify different communication methods;</a:t>
            </a:r>
          </a:p>
          <a:p>
            <a:pPr lvl="0"/>
            <a:r>
              <a:rPr lang="en-GB" dirty="0"/>
              <a:t>identify variables that will reflect the objectives of the programme;</a:t>
            </a:r>
          </a:p>
          <a:p>
            <a:pPr lvl="0"/>
            <a:r>
              <a:rPr lang="en-GB" dirty="0"/>
              <a:t>describe core variables;</a:t>
            </a:r>
          </a:p>
          <a:p>
            <a:pPr lvl="0"/>
            <a:r>
              <a:rPr lang="en-GB" dirty="0"/>
              <a:t>describe additional variables;</a:t>
            </a:r>
          </a:p>
          <a:p>
            <a:pPr lvl="0"/>
            <a:r>
              <a:rPr lang="en-GB" dirty="0"/>
              <a:t>identify sources to collect variables;</a:t>
            </a:r>
          </a:p>
          <a:p>
            <a:pPr lvl="0"/>
            <a:r>
              <a:rPr lang="en-GB" dirty="0"/>
              <a:t>understand the elements of quality and value in congenital anomalies surveillance;</a:t>
            </a:r>
          </a:p>
          <a:p>
            <a:pPr lvl="0"/>
            <a:r>
              <a:rPr lang="en-GB" dirty="0"/>
              <a:t>recognize the importance of shared procedures and protocols;</a:t>
            </a:r>
          </a:p>
          <a:p>
            <a:pPr lvl="0"/>
            <a:r>
              <a:rPr lang="en-GB" dirty="0"/>
              <a:t>identify selected processes and data elements that can be tracked for ongoing quality improvement;</a:t>
            </a:r>
          </a:p>
          <a:p>
            <a:pPr lvl="0"/>
            <a:r>
              <a:rPr lang="en-GB" dirty="0"/>
              <a:t>understand the meaning of birth prevalence;</a:t>
            </a:r>
          </a:p>
          <a:p>
            <a:pPr lvl="0"/>
            <a:r>
              <a:rPr lang="en-GB" dirty="0"/>
              <a:t>compute birth prevalence; and</a:t>
            </a:r>
          </a:p>
          <a:p>
            <a:pPr lvl="0"/>
            <a:r>
              <a:rPr lang="en-GB" dirty="0"/>
              <a:t>comment on data that are similar to those presented in the exercises.</a:t>
            </a:r>
          </a:p>
        </p:txBody>
      </p:sp>
    </p:spTree>
    <p:extLst>
      <p:ext uri="{BB962C8B-B14F-4D97-AF65-F5344CB8AC3E}">
        <p14:creationId xmlns:p14="http://schemas.microsoft.com/office/powerpoint/2010/main" val="169106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744254" y="141230"/>
            <a:ext cx="10515600" cy="934757"/>
          </a:xfrm>
        </p:spPr>
        <p:txBody>
          <a:bodyPr/>
          <a:lstStyle/>
          <a:p>
            <a:r>
              <a:rPr lang="it-IT" dirty="0"/>
              <a:t>Activity 3.1</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1049790" y="804435"/>
            <a:ext cx="10920119" cy="4337575"/>
          </a:xfrm>
        </p:spPr>
        <p:txBody>
          <a:bodyPr>
            <a:normAutofit/>
          </a:bodyPr>
          <a:lstStyle/>
          <a:p>
            <a:pPr marL="0" indent="0">
              <a:buNone/>
            </a:pPr>
            <a:r>
              <a:rPr lang="en-US" sz="1900" dirty="0">
                <a:effectLst/>
                <a:latin typeface="Calibri" panose="020F0502020204030204" pitchFamily="34" charset="0"/>
                <a:ea typeface="Trebuchet MS" panose="020B0603020202020204" pitchFamily="34" charset="0"/>
                <a:cs typeface="Calibri" panose="020F0502020204030204" pitchFamily="34" charset="0"/>
              </a:rPr>
              <a:t>Study</a:t>
            </a:r>
            <a:r>
              <a:rPr lang="en-US" sz="1900" spc="-5" dirty="0">
                <a:effectLst/>
                <a:latin typeface="Calibri" panose="020F0502020204030204" pitchFamily="34" charset="0"/>
                <a:ea typeface="Trebuchet MS" panose="020B0603020202020204" pitchFamily="34" charset="0"/>
                <a:cs typeface="Calibri" panose="020F0502020204030204" pitchFamily="34" charset="0"/>
              </a:rPr>
              <a:t> </a:t>
            </a:r>
            <a:r>
              <a:rPr lang="en-US" sz="1900" dirty="0">
                <a:effectLst/>
                <a:latin typeface="Calibri" panose="020F0502020204030204" pitchFamily="34" charset="0"/>
                <a:ea typeface="Trebuchet MS" panose="020B0603020202020204" pitchFamily="34" charset="0"/>
                <a:cs typeface="Calibri" panose="020F0502020204030204" pitchFamily="34" charset="0"/>
              </a:rPr>
              <a:t>the figure </a:t>
            </a:r>
            <a:r>
              <a:rPr lang="en-US" sz="1900" spc="-10" dirty="0">
                <a:effectLst/>
                <a:latin typeface="Calibri" panose="020F0502020204030204" pitchFamily="34" charset="0"/>
                <a:ea typeface="Trebuchet MS" panose="020B0603020202020204" pitchFamily="34" charset="0"/>
                <a:cs typeface="Calibri" panose="020F0502020204030204" pitchFamily="34" charset="0"/>
              </a:rPr>
              <a:t>below.</a:t>
            </a:r>
          </a:p>
          <a:p>
            <a:pPr marL="0" indent="0">
              <a:buNone/>
            </a:pPr>
            <a:endParaRPr lang="en-US" spc="-1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5" name="image138.jpeg">
            <a:extLst>
              <a:ext uri="{FF2B5EF4-FFF2-40B4-BE49-F238E27FC236}">
                <a16:creationId xmlns:a16="http://schemas.microsoft.com/office/drawing/2014/main" id="{1CE30A34-43BC-1996-CC71-F2DA59EA7FE7}"/>
              </a:ext>
            </a:extLst>
          </p:cNvPr>
          <p:cNvPicPr>
            <a:picLocks noChangeAspect="1"/>
          </p:cNvPicPr>
          <p:nvPr/>
        </p:nvPicPr>
        <p:blipFill>
          <a:blip r:embed="rId3" cstate="print"/>
          <a:stretch>
            <a:fillRect/>
          </a:stretch>
        </p:blipFill>
        <p:spPr>
          <a:xfrm>
            <a:off x="3298611" y="1168871"/>
            <a:ext cx="5031105" cy="3608705"/>
          </a:xfrm>
          <a:prstGeom prst="rect">
            <a:avLst/>
          </a:prstGeom>
        </p:spPr>
      </p:pic>
      <p:sp>
        <p:nvSpPr>
          <p:cNvPr id="9" name="TextBox 8">
            <a:extLst>
              <a:ext uri="{FF2B5EF4-FFF2-40B4-BE49-F238E27FC236}">
                <a16:creationId xmlns:a16="http://schemas.microsoft.com/office/drawing/2014/main" id="{64C14A7F-0CE8-59E8-FAC9-C43AE35BD814}"/>
              </a:ext>
            </a:extLst>
          </p:cNvPr>
          <p:cNvSpPr txBox="1"/>
          <p:nvPr/>
        </p:nvSpPr>
        <p:spPr>
          <a:xfrm>
            <a:off x="1994633" y="4777576"/>
            <a:ext cx="6096000" cy="353943"/>
          </a:xfrm>
          <a:prstGeom prst="rect">
            <a:avLst/>
          </a:prstGeom>
          <a:noFill/>
        </p:spPr>
        <p:txBody>
          <a:bodyPr wrap="square">
            <a:spAutoFit/>
          </a:bodyPr>
          <a:lstStyle/>
          <a:p>
            <a:pPr marL="1219200" marR="0">
              <a:spcBef>
                <a:spcPts val="1120"/>
              </a:spcBef>
              <a:spcAft>
                <a:spcPts val="0"/>
              </a:spcAft>
            </a:pPr>
            <a:r>
              <a:rPr lang="en-US" sz="850" b="1" spc="-30" dirty="0">
                <a:effectLst/>
                <a:latin typeface="Century Gothic" panose="020B0502020202020204" pitchFamily="34" charset="0"/>
                <a:ea typeface="Trebuchet MS" panose="020B0603020202020204" pitchFamily="34" charset="0"/>
                <a:cs typeface="Trebuchet MS" panose="020B0603020202020204" pitchFamily="34" charset="0"/>
              </a:rPr>
              <a:t>R</a:t>
            </a:r>
            <a:r>
              <a:rPr lang="en-US" sz="850" b="1" spc="-2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85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z="85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85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i="1" spc="-30" dirty="0">
                <a:effectLst/>
                <a:latin typeface="Gill Sans MT" panose="020B0502020104020203" pitchFamily="34" charset="0"/>
                <a:ea typeface="Trebuchet MS" panose="020B0603020202020204" pitchFamily="34" charset="0"/>
                <a:cs typeface="Trebuchet MS" panose="020B0603020202020204" pitchFamily="34" charset="0"/>
              </a:rPr>
              <a:t>resident</a:t>
            </a:r>
            <a:r>
              <a:rPr lang="en-US" sz="850" spc="-3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sz="850" b="1" dirty="0">
                <a:effectLst/>
                <a:latin typeface="Century Gothic" panose="020B0502020202020204" pitchFamily="34" charset="0"/>
                <a:ea typeface="Trebuchet MS" panose="020B0603020202020204" pitchFamily="34" charset="0"/>
                <a:cs typeface="Trebuchet MS" panose="020B0603020202020204" pitchFamily="34" charset="0"/>
              </a:rPr>
              <a:t>	          NR</a:t>
            </a:r>
            <a:r>
              <a:rPr lang="en-US" sz="850" b="1" spc="-3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85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850"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850" i="1" dirty="0">
                <a:effectLst/>
                <a:latin typeface="Gill Sans MT" panose="020B0502020104020203" pitchFamily="34" charset="0"/>
                <a:ea typeface="Trebuchet MS" panose="020B0603020202020204" pitchFamily="34" charset="0"/>
                <a:cs typeface="Trebuchet MS" panose="020B0603020202020204" pitchFamily="34" charset="0"/>
              </a:rPr>
              <a:t>non-</a:t>
            </a:r>
            <a:r>
              <a:rPr lang="en-US" sz="850" i="1" spc="-20" dirty="0">
                <a:effectLst/>
                <a:latin typeface="Gill Sans MT" panose="020B0502020104020203" pitchFamily="34" charset="0"/>
                <a:ea typeface="Trebuchet MS" panose="020B0603020202020204" pitchFamily="34" charset="0"/>
                <a:cs typeface="Trebuchet MS" panose="020B0603020202020204" pitchFamily="34" charset="0"/>
              </a:rPr>
              <a:t>r</a:t>
            </a:r>
            <a:r>
              <a:rPr lang="en-US" sz="850" i="1" spc="-10" dirty="0">
                <a:effectLst/>
                <a:latin typeface="Gill Sans MT" panose="020B0502020104020203" pitchFamily="34" charset="0"/>
                <a:ea typeface="Trebuchet MS" panose="020B0603020202020204" pitchFamily="34" charset="0"/>
                <a:cs typeface="Trebuchet MS" panose="020B0603020202020204" pitchFamily="34" charset="0"/>
              </a:rPr>
              <a:t>esident</a:t>
            </a:r>
            <a:r>
              <a:rPr lang="en-US" sz="850"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dirty="0"/>
          </a:p>
        </p:txBody>
      </p:sp>
      <p:sp>
        <p:nvSpPr>
          <p:cNvPr id="11" name="TextBox 10">
            <a:extLst>
              <a:ext uri="{FF2B5EF4-FFF2-40B4-BE49-F238E27FC236}">
                <a16:creationId xmlns:a16="http://schemas.microsoft.com/office/drawing/2014/main" id="{D3D477F5-9DD5-8E37-65FD-1956EE678791}"/>
              </a:ext>
            </a:extLst>
          </p:cNvPr>
          <p:cNvSpPr txBox="1"/>
          <p:nvPr/>
        </p:nvSpPr>
        <p:spPr>
          <a:xfrm>
            <a:off x="279601" y="5093249"/>
            <a:ext cx="11333968" cy="1623521"/>
          </a:xfrm>
          <a:prstGeom prst="rect">
            <a:avLst/>
          </a:prstGeom>
          <a:noFill/>
        </p:spPr>
        <p:txBody>
          <a:bodyPr wrap="square">
            <a:spAutoFit/>
          </a:bodyPr>
          <a:lstStyle/>
          <a:p>
            <a:pPr marL="1219200" marR="0">
              <a:spcBef>
                <a:spcPts val="1120"/>
              </a:spcBef>
              <a:spcAft>
                <a:spcPts val="0"/>
              </a:spcAft>
            </a:pPr>
            <a:r>
              <a:rPr lang="en-US" dirty="0"/>
              <a:t>Q: Does the figure  represent a population-based or hospital-based surveillance programme?</a:t>
            </a:r>
          </a:p>
          <a:p>
            <a:pPr marL="1219200" marR="0">
              <a:spcBef>
                <a:spcPts val="1120"/>
              </a:spcBef>
              <a:spcAft>
                <a:spcPts val="0"/>
              </a:spcAft>
            </a:pPr>
            <a:r>
              <a:rPr lang="en-US" dirty="0"/>
              <a:t>Q: What is the numerator (cases that should be registered) in this surveillance programme?</a:t>
            </a:r>
          </a:p>
          <a:p>
            <a:pPr marL="1219200" marR="0">
              <a:spcBef>
                <a:spcPts val="1120"/>
              </a:spcBef>
              <a:spcAft>
                <a:spcPts val="0"/>
              </a:spcAft>
            </a:pPr>
            <a:r>
              <a:rPr lang="en-US" dirty="0"/>
              <a:t>Q: Is maternal residence important for this type of surveillance? </a:t>
            </a:r>
          </a:p>
          <a:p>
            <a:pPr marL="1219200" marR="0">
              <a:spcBef>
                <a:spcPts val="1120"/>
              </a:spcBef>
              <a:spcAft>
                <a:spcPts val="0"/>
              </a:spcAft>
            </a:pPr>
            <a:r>
              <a:rPr lang="en-US" dirty="0"/>
              <a:t>Q: Are home births with congenital anomalies counted in this type of surveillance?</a:t>
            </a:r>
          </a:p>
        </p:txBody>
      </p:sp>
    </p:spTree>
    <p:extLst>
      <p:ext uri="{BB962C8B-B14F-4D97-AF65-F5344CB8AC3E}">
        <p14:creationId xmlns:p14="http://schemas.microsoft.com/office/powerpoint/2010/main" val="173793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C14A7F-0CE8-59E8-FAC9-C43AE35BD814}"/>
              </a:ext>
            </a:extLst>
          </p:cNvPr>
          <p:cNvSpPr txBox="1"/>
          <p:nvPr/>
        </p:nvSpPr>
        <p:spPr>
          <a:xfrm>
            <a:off x="970568" y="6027704"/>
            <a:ext cx="9795553" cy="646331"/>
          </a:xfrm>
          <a:prstGeom prst="rect">
            <a:avLst/>
          </a:prstGeom>
          <a:noFill/>
        </p:spPr>
        <p:txBody>
          <a:bodyPr wrap="square">
            <a:spAutoFit/>
          </a:bodyPr>
          <a:lstStyle/>
          <a:p>
            <a:pPr marL="1219200" marR="0">
              <a:spcBef>
                <a:spcPts val="1120"/>
              </a:spcBef>
              <a:spcAft>
                <a:spcPts val="0"/>
              </a:spcAft>
            </a:pPr>
            <a:r>
              <a:rPr lang="en-US" b="1" spc="-30" dirty="0">
                <a:effectLst/>
                <a:latin typeface="Century Gothic" panose="020B0502020202020204" pitchFamily="34" charset="0"/>
                <a:ea typeface="Trebuchet MS" panose="020B0603020202020204" pitchFamily="34" charset="0"/>
                <a:cs typeface="Trebuchet MS" panose="020B0603020202020204" pitchFamily="34" charset="0"/>
              </a:rPr>
              <a:t>R</a:t>
            </a:r>
            <a:r>
              <a:rPr lang="en-US" b="1" spc="-2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i="1" spc="-30" dirty="0">
                <a:effectLst/>
                <a:latin typeface="Trebuchet MS" panose="020B0603020202020204" pitchFamily="34" charset="0"/>
                <a:ea typeface="Trebuchet MS" panose="020B0603020202020204" pitchFamily="34" charset="0"/>
                <a:cs typeface="Trebuchet MS" panose="020B0603020202020204" pitchFamily="34" charset="0"/>
              </a:rPr>
              <a:t>resident</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b="1" dirty="0">
                <a:effectLst/>
                <a:latin typeface="Trebuchet MS" panose="020B0603020202020204" pitchFamily="34" charset="0"/>
                <a:ea typeface="Trebuchet MS" panose="020B0603020202020204" pitchFamily="34" charset="0"/>
                <a:cs typeface="Trebuchet MS" panose="020B0603020202020204" pitchFamily="34" charset="0"/>
              </a:rPr>
              <a:t>	     NR</a:t>
            </a:r>
            <a:r>
              <a:rPr lang="en-US" b="1"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i="1" dirty="0">
                <a:effectLst/>
                <a:latin typeface="Trebuchet MS" panose="020B0603020202020204" pitchFamily="34" charset="0"/>
                <a:ea typeface="Trebuchet MS" panose="020B0603020202020204" pitchFamily="34" charset="0"/>
                <a:cs typeface="Trebuchet MS" panose="020B0603020202020204" pitchFamily="34" charset="0"/>
              </a:rPr>
              <a:t>non-</a:t>
            </a:r>
            <a:r>
              <a:rPr lang="en-US" i="1" spc="-20" dirty="0">
                <a:effectLst/>
                <a:latin typeface="Trebuchet MS" panose="020B0603020202020204" pitchFamily="34" charset="0"/>
                <a:ea typeface="Trebuchet MS" panose="020B0603020202020204" pitchFamily="34" charset="0"/>
                <a:cs typeface="Trebuchet MS" panose="020B0603020202020204" pitchFamily="34" charset="0"/>
              </a:rPr>
              <a:t>r</a:t>
            </a:r>
            <a:r>
              <a:rPr lang="en-US" i="1" spc="-10" dirty="0">
                <a:effectLst/>
                <a:latin typeface="Trebuchet MS" panose="020B0603020202020204" pitchFamily="34" charset="0"/>
                <a:ea typeface="Trebuchet MS" panose="020B0603020202020204" pitchFamily="34" charset="0"/>
                <a:cs typeface="Trebuchet MS" panose="020B0603020202020204" pitchFamily="34" charset="0"/>
              </a:rPr>
              <a:t>esident</a:t>
            </a:r>
            <a:r>
              <a:rPr lang="en-US"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dirty="0">
              <a:latin typeface="Trebuchet MS" panose="020B0603020202020204" pitchFamily="34" charset="0"/>
            </a:endParaRPr>
          </a:p>
        </p:txBody>
      </p:sp>
      <p:pic>
        <p:nvPicPr>
          <p:cNvPr id="7" name="Picture 6">
            <a:extLst>
              <a:ext uri="{FF2B5EF4-FFF2-40B4-BE49-F238E27FC236}">
                <a16:creationId xmlns:a16="http://schemas.microsoft.com/office/drawing/2014/main" id="{988AD98A-DB7B-19C1-0A77-A40419AFA97B}"/>
              </a:ext>
            </a:extLst>
          </p:cNvPr>
          <p:cNvPicPr>
            <a:picLocks noChangeAspect="1"/>
          </p:cNvPicPr>
          <p:nvPr/>
        </p:nvPicPr>
        <p:blipFill>
          <a:blip r:embed="rId3"/>
          <a:stretch>
            <a:fillRect/>
          </a:stretch>
        </p:blipFill>
        <p:spPr>
          <a:xfrm>
            <a:off x="2179530" y="307076"/>
            <a:ext cx="7775926" cy="5548842"/>
          </a:xfrm>
          <a:prstGeom prst="rect">
            <a:avLst/>
          </a:prstGeom>
        </p:spPr>
      </p:pic>
    </p:spTree>
    <p:extLst>
      <p:ext uri="{BB962C8B-B14F-4D97-AF65-F5344CB8AC3E}">
        <p14:creationId xmlns:p14="http://schemas.microsoft.com/office/powerpoint/2010/main" val="391734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594061" y="51564"/>
            <a:ext cx="10515600" cy="934757"/>
          </a:xfrm>
        </p:spPr>
        <p:txBody>
          <a:bodyPr/>
          <a:lstStyle/>
          <a:p>
            <a:r>
              <a:rPr lang="it-IT" dirty="0"/>
              <a:t>Activity 3.1 continued</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1004001" y="810737"/>
            <a:ext cx="10920119" cy="4337575"/>
          </a:xfrm>
        </p:spPr>
        <p:txBody>
          <a:bodyPr>
            <a:normAutofit/>
          </a:bodyPr>
          <a:lstStyle/>
          <a:p>
            <a:pPr marL="0" indent="0">
              <a:buNone/>
            </a:pPr>
            <a:r>
              <a:rPr lang="en-US" sz="1900" dirty="0">
                <a:effectLst/>
                <a:latin typeface="Calibri" panose="020F0502020204030204" pitchFamily="34" charset="0"/>
                <a:ea typeface="Trebuchet MS" panose="020B0603020202020204" pitchFamily="34" charset="0"/>
                <a:cs typeface="Calibri" panose="020F0502020204030204" pitchFamily="34" charset="0"/>
              </a:rPr>
              <a:t>Study</a:t>
            </a:r>
            <a:r>
              <a:rPr lang="en-US" sz="1900" spc="-5" dirty="0">
                <a:effectLst/>
                <a:latin typeface="Calibri" panose="020F0502020204030204" pitchFamily="34" charset="0"/>
                <a:ea typeface="Trebuchet MS" panose="020B0603020202020204" pitchFamily="34" charset="0"/>
                <a:cs typeface="Calibri" panose="020F0502020204030204" pitchFamily="34" charset="0"/>
              </a:rPr>
              <a:t> </a:t>
            </a:r>
            <a:r>
              <a:rPr lang="en-US" sz="1900" dirty="0">
                <a:effectLst/>
                <a:latin typeface="Calibri" panose="020F0502020204030204" pitchFamily="34" charset="0"/>
                <a:ea typeface="Trebuchet MS" panose="020B0603020202020204" pitchFamily="34" charset="0"/>
                <a:cs typeface="Calibri" panose="020F0502020204030204" pitchFamily="34" charset="0"/>
              </a:rPr>
              <a:t>the figure </a:t>
            </a:r>
            <a:r>
              <a:rPr lang="en-US" sz="1900" spc="-10" dirty="0">
                <a:effectLst/>
                <a:latin typeface="Calibri" panose="020F0502020204030204" pitchFamily="34" charset="0"/>
                <a:ea typeface="Trebuchet MS" panose="020B0603020202020204" pitchFamily="34" charset="0"/>
                <a:cs typeface="Calibri" panose="020F0502020204030204" pitchFamily="34" charset="0"/>
              </a:rPr>
              <a:t>below.</a:t>
            </a:r>
          </a:p>
          <a:p>
            <a:pPr marL="0" indent="0">
              <a:buNone/>
            </a:pPr>
            <a:endParaRPr lang="en-US" spc="-1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3D477F5-9DD5-8E37-65FD-1956EE678791}"/>
              </a:ext>
            </a:extLst>
          </p:cNvPr>
          <p:cNvSpPr txBox="1"/>
          <p:nvPr/>
        </p:nvSpPr>
        <p:spPr>
          <a:xfrm>
            <a:off x="110765" y="5071150"/>
            <a:ext cx="10872592" cy="1623521"/>
          </a:xfrm>
          <a:prstGeom prst="rect">
            <a:avLst/>
          </a:prstGeom>
          <a:noFill/>
        </p:spPr>
        <p:txBody>
          <a:bodyPr wrap="square">
            <a:spAutoFit/>
          </a:bodyPr>
          <a:lstStyle/>
          <a:p>
            <a:pPr marL="1219200" marR="0">
              <a:spcBef>
                <a:spcPts val="1120"/>
              </a:spcBef>
              <a:spcAft>
                <a:spcPts val="0"/>
              </a:spcAft>
            </a:pPr>
            <a:r>
              <a:rPr lang="en-US" dirty="0"/>
              <a:t>Q: Does the figure  represent a population-based or hospital-based surveillance programme?</a:t>
            </a:r>
          </a:p>
          <a:p>
            <a:pPr marL="1219200" marR="0">
              <a:spcBef>
                <a:spcPts val="1120"/>
              </a:spcBef>
              <a:spcAft>
                <a:spcPts val="0"/>
              </a:spcAft>
            </a:pPr>
            <a:r>
              <a:rPr lang="en-US" dirty="0"/>
              <a:t>Q: What is the numerator (cases that should be registered) in this surveillance programme?</a:t>
            </a:r>
          </a:p>
          <a:p>
            <a:pPr marL="1219200" marR="0">
              <a:spcBef>
                <a:spcPts val="1120"/>
              </a:spcBef>
              <a:spcAft>
                <a:spcPts val="0"/>
              </a:spcAft>
            </a:pPr>
            <a:r>
              <a:rPr lang="en-US" dirty="0"/>
              <a:t>Q: Is maternal residence important for this type of surveillance? </a:t>
            </a:r>
          </a:p>
          <a:p>
            <a:pPr marL="1219200" marR="0">
              <a:spcBef>
                <a:spcPts val="1120"/>
              </a:spcBef>
              <a:spcAft>
                <a:spcPts val="0"/>
              </a:spcAft>
            </a:pPr>
            <a:r>
              <a:rPr lang="en-US" dirty="0"/>
              <a:t>Q: Are home births with congenital anomalies counted in this type of surveillance?</a:t>
            </a:r>
          </a:p>
        </p:txBody>
      </p:sp>
      <p:pic>
        <p:nvPicPr>
          <p:cNvPr id="4" name="image139.jpeg">
            <a:extLst>
              <a:ext uri="{FF2B5EF4-FFF2-40B4-BE49-F238E27FC236}">
                <a16:creationId xmlns:a16="http://schemas.microsoft.com/office/drawing/2014/main" id="{A513E547-5CB2-979C-C85B-B3977CA7A18E}"/>
              </a:ext>
            </a:extLst>
          </p:cNvPr>
          <p:cNvPicPr>
            <a:picLocks noChangeAspect="1"/>
          </p:cNvPicPr>
          <p:nvPr/>
        </p:nvPicPr>
        <p:blipFill>
          <a:blip r:embed="rId3" cstate="print"/>
          <a:stretch>
            <a:fillRect/>
          </a:stretch>
        </p:blipFill>
        <p:spPr>
          <a:xfrm>
            <a:off x="2684982" y="1118864"/>
            <a:ext cx="6333758" cy="3475202"/>
          </a:xfrm>
          <a:prstGeom prst="rect">
            <a:avLst/>
          </a:prstGeom>
        </p:spPr>
      </p:pic>
      <p:sp>
        <p:nvSpPr>
          <p:cNvPr id="7" name="TextBox 6">
            <a:extLst>
              <a:ext uri="{FF2B5EF4-FFF2-40B4-BE49-F238E27FC236}">
                <a16:creationId xmlns:a16="http://schemas.microsoft.com/office/drawing/2014/main" id="{10AACAC0-F900-49FC-A07D-D735D7ED8EF9}"/>
              </a:ext>
            </a:extLst>
          </p:cNvPr>
          <p:cNvSpPr txBox="1"/>
          <p:nvPr/>
        </p:nvSpPr>
        <p:spPr>
          <a:xfrm>
            <a:off x="1357538" y="4127302"/>
            <a:ext cx="10791171" cy="943848"/>
          </a:xfrm>
          <a:prstGeom prst="rect">
            <a:avLst/>
          </a:prstGeom>
          <a:noFill/>
        </p:spPr>
        <p:txBody>
          <a:bodyPr wrap="square">
            <a:spAutoFit/>
          </a:bodyPr>
          <a:lstStyle/>
          <a:p>
            <a:pPr marL="0" marR="0">
              <a:spcBef>
                <a:spcPts val="25"/>
              </a:spcBef>
              <a:spcAft>
                <a:spcPts val="0"/>
              </a:spcAft>
            </a:pPr>
            <a:r>
              <a:rPr lang="en-US" sz="2800" dirty="0">
                <a:effectLst/>
                <a:latin typeface="Trebuchet MS" panose="020B0603020202020204" pitchFamily="34" charset="0"/>
                <a:ea typeface="Trebuchet MS" panose="020B0603020202020204" pitchFamily="34" charset="0"/>
                <a:cs typeface="Trebuchet MS" panose="020B0603020202020204" pitchFamily="34" charset="0"/>
              </a:rPr>
              <a:t> </a:t>
            </a:r>
          </a:p>
          <a:p>
            <a:pPr marL="1219200" marR="0">
              <a:spcBef>
                <a:spcPts val="5"/>
              </a:spcBef>
              <a:spcAft>
                <a:spcPts val="0"/>
              </a:spcAft>
            </a:pPr>
            <a:r>
              <a:rPr lang="en-US" sz="1200" b="1" spc="-20" dirty="0">
                <a:effectLst/>
                <a:latin typeface="Century Gothic" panose="020B0502020202020204" pitchFamily="34" charset="0"/>
                <a:ea typeface="Trebuchet MS" panose="020B0603020202020204" pitchFamily="34" charset="0"/>
                <a:cs typeface="Trebuchet MS" panose="020B0603020202020204" pitchFamily="34" charset="0"/>
              </a:rPr>
              <a:t>R</a:t>
            </a:r>
            <a:r>
              <a:rPr lang="en-US" sz="1200" b="1" spc="-6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fetus/neonate</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defect</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i="1" spc="-20" dirty="0">
                <a:effectLst/>
                <a:latin typeface="Trebuchet MS" panose="020B0603020202020204" pitchFamily="34" charset="0"/>
                <a:ea typeface="Trebuchet MS" panose="020B0603020202020204" pitchFamily="34" charset="0"/>
                <a:cs typeface="Trebuchet MS" panose="020B0603020202020204" pitchFamily="34" charset="0"/>
              </a:rPr>
              <a:t>resident</a:t>
            </a:r>
            <a:r>
              <a:rPr lang="en-US" sz="1200" i="1" spc="-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i="1" spc="-5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sz="1200" dirty="0">
              <a:effectLst/>
              <a:latin typeface="Trebuchet MS" panose="020B0603020202020204" pitchFamily="34" charset="0"/>
              <a:ea typeface="Trebuchet MS" panose="020B0603020202020204" pitchFamily="34" charset="0"/>
              <a:cs typeface="Trebuchet MS" panose="020B0603020202020204" pitchFamily="34" charset="0"/>
            </a:endParaRPr>
          </a:p>
          <a:p>
            <a:pPr marL="1219200" marR="0">
              <a:spcBef>
                <a:spcPts val="415"/>
              </a:spcBef>
              <a:spcAft>
                <a:spcPts val="0"/>
              </a:spcAft>
            </a:pPr>
            <a:r>
              <a:rPr lang="en-US" sz="1200" b="1" dirty="0">
                <a:effectLst/>
                <a:latin typeface="Trebuchet MS" panose="020B0603020202020204" pitchFamily="34" charset="0"/>
                <a:ea typeface="Trebuchet MS" panose="020B0603020202020204" pitchFamily="34" charset="0"/>
                <a:cs typeface="Trebuchet MS" panose="020B0603020202020204" pitchFamily="34" charset="0"/>
              </a:rPr>
              <a:t>NR</a:t>
            </a:r>
            <a:r>
              <a:rPr lang="en-US" sz="1200" b="1"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fetus/neonate</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defect</a:t>
            </a:r>
            <a:r>
              <a:rPr lang="en-US" sz="12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i="1" dirty="0">
                <a:effectLst/>
                <a:latin typeface="Trebuchet MS" panose="020B0603020202020204" pitchFamily="34" charset="0"/>
                <a:ea typeface="Trebuchet MS" panose="020B0603020202020204" pitchFamily="34" charset="0"/>
                <a:cs typeface="Trebuchet MS" panose="020B0603020202020204" pitchFamily="34" charset="0"/>
              </a:rPr>
              <a:t>non-</a:t>
            </a:r>
            <a:r>
              <a:rPr lang="en-US" sz="1200" i="1" spc="-10" dirty="0">
                <a:effectLst/>
                <a:latin typeface="Trebuchet MS" panose="020B0603020202020204" pitchFamily="34" charset="0"/>
                <a:ea typeface="Trebuchet MS" panose="020B0603020202020204" pitchFamily="34" charset="0"/>
                <a:cs typeface="Trebuchet MS" panose="020B0603020202020204" pitchFamily="34" charset="0"/>
              </a:rPr>
              <a:t>resident.</a:t>
            </a:r>
            <a:endParaRPr lang="en-US" sz="12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07727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C14A7F-0CE8-59E8-FAC9-C43AE35BD814}"/>
              </a:ext>
            </a:extLst>
          </p:cNvPr>
          <p:cNvSpPr txBox="1"/>
          <p:nvPr/>
        </p:nvSpPr>
        <p:spPr>
          <a:xfrm>
            <a:off x="674370" y="5629287"/>
            <a:ext cx="9795553" cy="646331"/>
          </a:xfrm>
          <a:prstGeom prst="rect">
            <a:avLst/>
          </a:prstGeom>
          <a:noFill/>
        </p:spPr>
        <p:txBody>
          <a:bodyPr wrap="square">
            <a:spAutoFit/>
          </a:bodyPr>
          <a:lstStyle/>
          <a:p>
            <a:pPr marL="1219200" marR="0">
              <a:spcBef>
                <a:spcPts val="1120"/>
              </a:spcBef>
              <a:spcAft>
                <a:spcPts val="0"/>
              </a:spcAft>
            </a:pPr>
            <a:r>
              <a:rPr lang="en-US" b="1" spc="-30" dirty="0">
                <a:effectLst/>
                <a:latin typeface="Century Gothic" panose="020B0502020202020204" pitchFamily="34" charset="0"/>
                <a:ea typeface="Trebuchet MS" panose="020B0603020202020204" pitchFamily="34" charset="0"/>
                <a:cs typeface="Trebuchet MS" panose="020B0603020202020204" pitchFamily="34" charset="0"/>
              </a:rPr>
              <a:t>R</a:t>
            </a:r>
            <a:r>
              <a:rPr lang="en-US" b="1" spc="-2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i="1" spc="-30" dirty="0">
                <a:effectLst/>
                <a:latin typeface="Trebuchet MS" panose="020B0603020202020204" pitchFamily="34" charset="0"/>
                <a:ea typeface="Trebuchet MS" panose="020B0603020202020204" pitchFamily="34" charset="0"/>
                <a:cs typeface="Trebuchet MS" panose="020B0603020202020204" pitchFamily="34" charset="0"/>
              </a:rPr>
              <a:t>resident</a:t>
            </a:r>
            <a:r>
              <a:rPr lang="en-US" spc="-3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r>
              <a:rPr lang="en-US" b="1" dirty="0">
                <a:effectLst/>
                <a:latin typeface="Trebuchet MS" panose="020B0603020202020204" pitchFamily="34" charset="0"/>
                <a:ea typeface="Trebuchet MS" panose="020B0603020202020204" pitchFamily="34" charset="0"/>
                <a:cs typeface="Trebuchet MS" panose="020B0603020202020204" pitchFamily="34" charset="0"/>
              </a:rPr>
              <a:t>	     NR</a:t>
            </a:r>
            <a:r>
              <a:rPr lang="en-US" b="1"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fetus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neonate</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with</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congenital</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anomaly</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whose</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mother</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dirty="0">
                <a:effectLst/>
                <a:latin typeface="Trebuchet MS" panose="020B0603020202020204" pitchFamily="34" charset="0"/>
                <a:ea typeface="Trebuchet MS" panose="020B0603020202020204" pitchFamily="34" charset="0"/>
                <a:cs typeface="Trebuchet MS" panose="020B0603020202020204" pitchFamily="34" charset="0"/>
              </a:rPr>
              <a:t>a</a:t>
            </a:r>
            <a:r>
              <a:rPr lang="en-US" spc="-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i="1" dirty="0">
                <a:effectLst/>
                <a:latin typeface="Trebuchet MS" panose="020B0603020202020204" pitchFamily="34" charset="0"/>
                <a:ea typeface="Trebuchet MS" panose="020B0603020202020204" pitchFamily="34" charset="0"/>
                <a:cs typeface="Trebuchet MS" panose="020B0603020202020204" pitchFamily="34" charset="0"/>
              </a:rPr>
              <a:t>non-</a:t>
            </a:r>
            <a:r>
              <a:rPr lang="en-US" i="1" spc="-20" dirty="0">
                <a:effectLst/>
                <a:latin typeface="Trebuchet MS" panose="020B0603020202020204" pitchFamily="34" charset="0"/>
                <a:ea typeface="Trebuchet MS" panose="020B0603020202020204" pitchFamily="34" charset="0"/>
                <a:cs typeface="Trebuchet MS" panose="020B0603020202020204" pitchFamily="34" charset="0"/>
              </a:rPr>
              <a:t>r</a:t>
            </a:r>
            <a:r>
              <a:rPr lang="en-US" i="1" spc="-10" dirty="0">
                <a:effectLst/>
                <a:latin typeface="Trebuchet MS" panose="020B0603020202020204" pitchFamily="34" charset="0"/>
                <a:ea typeface="Trebuchet MS" panose="020B0603020202020204" pitchFamily="34" charset="0"/>
                <a:cs typeface="Trebuchet MS" panose="020B0603020202020204" pitchFamily="34" charset="0"/>
              </a:rPr>
              <a:t>esident</a:t>
            </a:r>
            <a:r>
              <a:rPr lang="en-US" spc="-10" dirty="0">
                <a:effectLst/>
                <a:latin typeface="Trebuchet MS" panose="020B0603020202020204" pitchFamily="34" charset="0"/>
                <a:ea typeface="Trebuchet MS" panose="020B0603020202020204" pitchFamily="34" charset="0"/>
                <a:cs typeface="Trebuchet MS" panose="020B0603020202020204" pitchFamily="34" charset="0"/>
              </a:rPr>
              <a:t>.</a:t>
            </a:r>
            <a:endParaRPr lang="en-US" dirty="0">
              <a:latin typeface="Trebuchet MS" panose="020B0603020202020204" pitchFamily="34" charset="0"/>
            </a:endParaRPr>
          </a:p>
        </p:txBody>
      </p:sp>
      <p:pic>
        <p:nvPicPr>
          <p:cNvPr id="2" name="image60.jpeg">
            <a:extLst>
              <a:ext uri="{FF2B5EF4-FFF2-40B4-BE49-F238E27FC236}">
                <a16:creationId xmlns:a16="http://schemas.microsoft.com/office/drawing/2014/main" id="{CF21EAD7-148D-A388-C9B5-3DA133C81679}"/>
              </a:ext>
            </a:extLst>
          </p:cNvPr>
          <p:cNvPicPr>
            <a:picLocks noChangeAspect="1"/>
          </p:cNvPicPr>
          <p:nvPr/>
        </p:nvPicPr>
        <p:blipFill>
          <a:blip r:embed="rId3" cstate="print"/>
          <a:stretch>
            <a:fillRect/>
          </a:stretch>
        </p:blipFill>
        <p:spPr>
          <a:xfrm>
            <a:off x="1909879" y="511834"/>
            <a:ext cx="8560044" cy="5117453"/>
          </a:xfrm>
          <a:prstGeom prst="rect">
            <a:avLst/>
          </a:prstGeom>
        </p:spPr>
      </p:pic>
    </p:spTree>
    <p:extLst>
      <p:ext uri="{BB962C8B-B14F-4D97-AF65-F5344CB8AC3E}">
        <p14:creationId xmlns:p14="http://schemas.microsoft.com/office/powerpoint/2010/main" val="237789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p:txBody>
          <a:bodyPr/>
          <a:lstStyle/>
          <a:p>
            <a:r>
              <a:rPr lang="it-IT" dirty="0"/>
              <a:t>Activity 3.2</a:t>
            </a:r>
            <a:endParaRPr lang="es-AR" dirty="0"/>
          </a:p>
        </p:txBody>
      </p:sp>
      <p:pic>
        <p:nvPicPr>
          <p:cNvPr id="5" name="image66.jpeg">
            <a:extLst>
              <a:ext uri="{FF2B5EF4-FFF2-40B4-BE49-F238E27FC236}">
                <a16:creationId xmlns:a16="http://schemas.microsoft.com/office/drawing/2014/main" id="{2C7D7379-F234-CD7B-C798-E63CCF91CDA1}"/>
              </a:ext>
            </a:extLst>
          </p:cNvPr>
          <p:cNvPicPr>
            <a:picLocks noGrp="1" noChangeAspect="1"/>
          </p:cNvPicPr>
          <p:nvPr>
            <p:ph idx="1"/>
          </p:nvPr>
        </p:nvPicPr>
        <p:blipFill>
          <a:blip r:embed="rId3" cstate="print"/>
          <a:stretch>
            <a:fillRect/>
          </a:stretch>
        </p:blipFill>
        <p:spPr>
          <a:xfrm>
            <a:off x="1154503" y="1422400"/>
            <a:ext cx="9599762" cy="4234702"/>
          </a:xfrm>
          <a:prstGeom prst="rect">
            <a:avLst/>
          </a:prstGeom>
        </p:spPr>
      </p:pic>
      <p:sp>
        <p:nvSpPr>
          <p:cNvPr id="7" name="TextBox 6">
            <a:extLst>
              <a:ext uri="{FF2B5EF4-FFF2-40B4-BE49-F238E27FC236}">
                <a16:creationId xmlns:a16="http://schemas.microsoft.com/office/drawing/2014/main" id="{9BC3295D-82F0-5A81-014C-2644E59C913A}"/>
              </a:ext>
            </a:extLst>
          </p:cNvPr>
          <p:cNvSpPr txBox="1"/>
          <p:nvPr/>
        </p:nvSpPr>
        <p:spPr>
          <a:xfrm>
            <a:off x="1251505" y="930803"/>
            <a:ext cx="6868827" cy="369332"/>
          </a:xfrm>
          <a:prstGeom prst="rect">
            <a:avLst/>
          </a:prstGeom>
          <a:noFill/>
        </p:spPr>
        <p:txBody>
          <a:bodyPr wrap="square">
            <a:spAutoFit/>
          </a:bodyPr>
          <a:lstStyle/>
          <a:p>
            <a:pPr marL="1191260" marR="0">
              <a:spcBef>
                <a:spcPts val="870"/>
              </a:spcBef>
              <a:spcAft>
                <a:spcPts val="0"/>
              </a:spcAft>
            </a:pP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Prevalence</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of</a:t>
            </a:r>
            <a:r>
              <a:rPr lang="en-US" sz="1800" b="1" spc="-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neural</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tube</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defects</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dirty="0">
                <a:effectLst/>
                <a:latin typeface="Century Gothic" panose="020B0502020202020204" pitchFamily="34" charset="0"/>
                <a:ea typeface="Trebuchet MS" panose="020B0603020202020204" pitchFamily="34" charset="0"/>
                <a:cs typeface="Trebuchet MS" panose="020B0603020202020204" pitchFamily="34" charset="0"/>
              </a:rPr>
              <a:t>by</a:t>
            </a:r>
            <a:r>
              <a:rPr lang="en-US" sz="1800" b="1" spc="-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10" dirty="0">
                <a:effectLst/>
                <a:latin typeface="Century Gothic" panose="020B0502020202020204" pitchFamily="34" charset="0"/>
                <a:ea typeface="Trebuchet MS" panose="020B0603020202020204" pitchFamily="34" charset="0"/>
                <a:cs typeface="Trebuchet MS" panose="020B0603020202020204" pitchFamily="34" charset="0"/>
              </a:rPr>
              <a:t>source</a:t>
            </a: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 name="TextBox 8">
            <a:extLst>
              <a:ext uri="{FF2B5EF4-FFF2-40B4-BE49-F238E27FC236}">
                <a16:creationId xmlns:a16="http://schemas.microsoft.com/office/drawing/2014/main" id="{E43B7A15-0341-40A9-A4A6-CE8937B63553}"/>
              </a:ext>
            </a:extLst>
          </p:cNvPr>
          <p:cNvSpPr txBox="1"/>
          <p:nvPr/>
        </p:nvSpPr>
        <p:spPr>
          <a:xfrm>
            <a:off x="-149525" y="5592812"/>
            <a:ext cx="12491049" cy="560410"/>
          </a:xfrm>
          <a:prstGeom prst="rect">
            <a:avLst/>
          </a:prstGeom>
          <a:noFill/>
        </p:spPr>
        <p:txBody>
          <a:bodyPr wrap="square">
            <a:spAutoFit/>
          </a:bodyPr>
          <a:lstStyle/>
          <a:p>
            <a:pPr marL="1200785" marR="0">
              <a:spcBef>
                <a:spcPts val="515"/>
              </a:spcBef>
              <a:spcAft>
                <a:spcPts val="0"/>
              </a:spcAft>
            </a:pPr>
            <a:r>
              <a:rPr lang="en-US" sz="1200" dirty="0">
                <a:effectLst/>
                <a:latin typeface="Trebuchet MS" panose="020B0603020202020204" pitchFamily="34" charset="0"/>
                <a:ea typeface="Trebuchet MS" panose="020B0603020202020204" pitchFamily="34" charset="0"/>
                <a:cs typeface="Trebuchet MS" panose="020B0603020202020204" pitchFamily="34" charset="0"/>
              </a:rPr>
              <a:t>NTD:</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neural</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tube</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defects.</a:t>
            </a:r>
            <a:endParaRPr lang="en-US" sz="1200" dirty="0">
              <a:effectLst/>
              <a:latin typeface="Trebuchet MS" panose="020B0603020202020204" pitchFamily="34" charset="0"/>
              <a:ea typeface="Trebuchet MS" panose="020B0603020202020204" pitchFamily="34" charset="0"/>
              <a:cs typeface="Trebuchet MS" panose="020B0603020202020204" pitchFamily="34" charset="0"/>
            </a:endParaRPr>
          </a:p>
          <a:p>
            <a:pPr marL="1200785" marR="148590">
              <a:lnSpc>
                <a:spcPct val="132000"/>
              </a:lnSpc>
              <a:spcBef>
                <a:spcPts val="480"/>
              </a:spcBef>
              <a:spcAft>
                <a:spcPts val="0"/>
              </a:spcAft>
            </a:pPr>
            <a:r>
              <a:rPr lang="en-US" sz="1200" i="1" dirty="0">
                <a:effectLst/>
                <a:latin typeface="Gill Sans MT" panose="020B0502020104020203" pitchFamily="34" charset="0"/>
                <a:ea typeface="Trebuchet MS" panose="020B0603020202020204" pitchFamily="34" charset="0"/>
                <a:cs typeface="Trebuchet MS" panose="020B0603020202020204" pitchFamily="34" charset="0"/>
              </a:rPr>
              <a:t>Source</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 Birth Defects Surveillance Programme Puerto Rico Department of Health, and Auxiliary Secretariat for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Planning</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Development,</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San</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Juan,</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Puerto</a:t>
            </a:r>
            <a:r>
              <a:rPr lang="en-US" sz="12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a:effectLst/>
                <a:latin typeface="Trebuchet MS" panose="020B0603020202020204" pitchFamily="34" charset="0"/>
                <a:ea typeface="Trebuchet MS" panose="020B0603020202020204" pitchFamily="34" charset="0"/>
                <a:cs typeface="Trebuchet MS" panose="020B0603020202020204" pitchFamily="34" charset="0"/>
              </a:rPr>
              <a:t>Rico.</a:t>
            </a:r>
            <a:endParaRPr lang="en-US" sz="12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TextBox 10">
            <a:extLst>
              <a:ext uri="{FF2B5EF4-FFF2-40B4-BE49-F238E27FC236}">
                <a16:creationId xmlns:a16="http://schemas.microsoft.com/office/drawing/2014/main" id="{9BB015FE-DC01-8E75-F950-404D48574010}"/>
              </a:ext>
            </a:extLst>
          </p:cNvPr>
          <p:cNvSpPr txBox="1"/>
          <p:nvPr/>
        </p:nvSpPr>
        <p:spPr>
          <a:xfrm>
            <a:off x="1039269" y="6153222"/>
            <a:ext cx="7293297" cy="523220"/>
          </a:xfrm>
          <a:prstGeom prst="rect">
            <a:avLst/>
          </a:prstGeom>
          <a:noFill/>
        </p:spPr>
        <p:txBody>
          <a:bodyPr wrap="square">
            <a:spAutoFit/>
          </a:bodyPr>
          <a:lstStyle/>
          <a:p>
            <a:pPr marL="0" indent="0">
              <a:buNone/>
            </a:pPr>
            <a:r>
              <a:rPr lang="en-US" sz="2800" dirty="0"/>
              <a:t>Q: What does this figure demonstrate?</a:t>
            </a:r>
          </a:p>
        </p:txBody>
      </p:sp>
    </p:spTree>
    <p:extLst>
      <p:ext uri="{BB962C8B-B14F-4D97-AF65-F5344CB8AC3E}">
        <p14:creationId xmlns:p14="http://schemas.microsoft.com/office/powerpoint/2010/main" val="219651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0775-2804-6729-18C8-F3BCA6D7728E}"/>
              </a:ext>
            </a:extLst>
          </p:cNvPr>
          <p:cNvSpPr>
            <a:spLocks noGrp="1"/>
          </p:cNvSpPr>
          <p:nvPr>
            <p:ph type="title"/>
          </p:nvPr>
        </p:nvSpPr>
        <p:spPr>
          <a:xfrm>
            <a:off x="421292" y="251521"/>
            <a:ext cx="10699950" cy="576284"/>
          </a:xfrm>
        </p:spPr>
        <p:txBody>
          <a:bodyPr>
            <a:normAutofit fontScale="90000"/>
          </a:bodyPr>
          <a:lstStyle/>
          <a:p>
            <a:r>
              <a:rPr lang="en-US" dirty="0"/>
              <a:t>Activity 3.2 group discussion</a:t>
            </a:r>
          </a:p>
        </p:txBody>
      </p:sp>
      <p:sp>
        <p:nvSpPr>
          <p:cNvPr id="3" name="Content Placeholder 2">
            <a:extLst>
              <a:ext uri="{FF2B5EF4-FFF2-40B4-BE49-F238E27FC236}">
                <a16:creationId xmlns:a16="http://schemas.microsoft.com/office/drawing/2014/main" id="{6604043F-C21B-68E1-0106-475FA0A3F1E6}"/>
              </a:ext>
            </a:extLst>
          </p:cNvPr>
          <p:cNvSpPr>
            <a:spLocks noGrp="1"/>
          </p:cNvSpPr>
          <p:nvPr>
            <p:ph idx="1"/>
          </p:nvPr>
        </p:nvSpPr>
        <p:spPr>
          <a:xfrm>
            <a:off x="838200" y="1008177"/>
            <a:ext cx="10515600" cy="4549641"/>
          </a:xfrm>
        </p:spPr>
        <p:txBody>
          <a:bodyPr/>
          <a:lstStyle/>
          <a:p>
            <a:pPr marL="0" indent="0">
              <a:buNone/>
            </a:pPr>
            <a:r>
              <a:rPr lang="en-US" dirty="0"/>
              <a:t>Cumulative percentage of cases of major congenital anomalies by age at first diagnosis</a:t>
            </a:r>
          </a:p>
        </p:txBody>
      </p:sp>
      <p:pic>
        <p:nvPicPr>
          <p:cNvPr id="4" name="image70.jpeg">
            <a:extLst>
              <a:ext uri="{FF2B5EF4-FFF2-40B4-BE49-F238E27FC236}">
                <a16:creationId xmlns:a16="http://schemas.microsoft.com/office/drawing/2014/main" id="{FF300C79-044B-5C4A-7F89-26C4E3FFAC53}"/>
              </a:ext>
            </a:extLst>
          </p:cNvPr>
          <p:cNvPicPr>
            <a:picLocks noChangeAspect="1"/>
          </p:cNvPicPr>
          <p:nvPr/>
        </p:nvPicPr>
        <p:blipFill>
          <a:blip r:embed="rId3" cstate="print"/>
          <a:stretch>
            <a:fillRect/>
          </a:stretch>
        </p:blipFill>
        <p:spPr>
          <a:xfrm>
            <a:off x="2669927" y="1689092"/>
            <a:ext cx="6202680" cy="4537420"/>
          </a:xfrm>
          <a:prstGeom prst="rect">
            <a:avLst/>
          </a:prstGeom>
        </p:spPr>
      </p:pic>
      <p:sp>
        <p:nvSpPr>
          <p:cNvPr id="6" name="TextBox 5">
            <a:extLst>
              <a:ext uri="{FF2B5EF4-FFF2-40B4-BE49-F238E27FC236}">
                <a16:creationId xmlns:a16="http://schemas.microsoft.com/office/drawing/2014/main" id="{903AD324-7BC0-CB95-7805-5541F161DF34}"/>
              </a:ext>
            </a:extLst>
          </p:cNvPr>
          <p:cNvSpPr txBox="1"/>
          <p:nvPr/>
        </p:nvSpPr>
        <p:spPr>
          <a:xfrm>
            <a:off x="253999" y="6226512"/>
            <a:ext cx="11616267" cy="461665"/>
          </a:xfrm>
          <a:prstGeom prst="rect">
            <a:avLst/>
          </a:prstGeom>
          <a:noFill/>
        </p:spPr>
        <p:txBody>
          <a:bodyPr wrap="square">
            <a:spAutoFit/>
          </a:bodyPr>
          <a:lstStyle/>
          <a:p>
            <a:pPr lvl="0"/>
            <a:r>
              <a:rPr lang="en-US" sz="1200" dirty="0"/>
              <a:t>Source: </a:t>
            </a:r>
            <a:r>
              <a:rPr lang="en-GB" sz="1200" dirty="0"/>
              <a:t>Bower C, Rudy E, Callaghan A, Quick J and </a:t>
            </a:r>
            <a:r>
              <a:rPr lang="en-GB" sz="1200" dirty="0" err="1"/>
              <a:t>Nassar</a:t>
            </a:r>
            <a:r>
              <a:rPr lang="en-GB" sz="1200" dirty="0"/>
              <a:t> N. Age at diagnosis of birth defects. Birth Defects Res A </a:t>
            </a:r>
            <a:r>
              <a:rPr lang="en-GB" sz="1200" dirty="0" err="1"/>
              <a:t>Clin</a:t>
            </a:r>
            <a:r>
              <a:rPr lang="en-GB" sz="1200" dirty="0"/>
              <a:t> </a:t>
            </a:r>
            <a:r>
              <a:rPr lang="en-GB" sz="1200" dirty="0" err="1"/>
              <a:t>Mol</a:t>
            </a:r>
            <a:r>
              <a:rPr lang="en-GB" sz="1200" dirty="0"/>
              <a:t> </a:t>
            </a:r>
            <a:r>
              <a:rPr lang="en-GB" sz="1200" dirty="0" err="1"/>
              <a:t>Teratol</a:t>
            </a:r>
            <a:r>
              <a:rPr lang="en-GB" sz="1200" dirty="0"/>
              <a:t>. 2010;88: 251–255 (</a:t>
            </a:r>
            <a:r>
              <a:rPr lang="en-GB" sz="1200" u="sng" dirty="0">
                <a:hlinkClick r:id="rId4"/>
              </a:rPr>
              <a:t>https://doi.org/10.1002/bdra.20658</a:t>
            </a:r>
            <a:r>
              <a:rPr lang="en-GB" sz="1200" dirty="0"/>
              <a:t>).</a:t>
            </a:r>
          </a:p>
        </p:txBody>
      </p:sp>
    </p:spTree>
    <p:extLst>
      <p:ext uri="{BB962C8B-B14F-4D97-AF65-F5344CB8AC3E}">
        <p14:creationId xmlns:p14="http://schemas.microsoft.com/office/powerpoint/2010/main" val="226279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DE8284-77E7-4C14-A961-0A688E34402F}"/>
              </a:ext>
            </a:extLst>
          </p:cNvPr>
          <p:cNvSpPr>
            <a:spLocks noGrp="1"/>
          </p:cNvSpPr>
          <p:nvPr>
            <p:ph type="ctrTitle"/>
          </p:nvPr>
        </p:nvSpPr>
        <p:spPr>
          <a:xfrm>
            <a:off x="1133247" y="4210626"/>
            <a:ext cx="9623404" cy="1257202"/>
          </a:xfrm>
        </p:spPr>
        <p:txBody>
          <a:bodyPr>
            <a:normAutofit/>
          </a:bodyPr>
          <a:lstStyle/>
          <a:p>
            <a:pPr algn="l"/>
            <a:r>
              <a:rPr lang="en-US" b="1" dirty="0"/>
              <a:t>Facilitator’s Guide</a:t>
            </a:r>
          </a:p>
        </p:txBody>
      </p:sp>
      <p:sp>
        <p:nvSpPr>
          <p:cNvPr id="3" name="Subtitle 2">
            <a:extLst>
              <a:ext uri="{FF2B5EF4-FFF2-40B4-BE49-F238E27FC236}">
                <a16:creationId xmlns:a16="http://schemas.microsoft.com/office/drawing/2014/main" id="{E7DE58C9-3B26-4955-97E7-1BFC604A4B42}"/>
              </a:ext>
            </a:extLst>
          </p:cNvPr>
          <p:cNvSpPr>
            <a:spLocks noGrp="1"/>
          </p:cNvSpPr>
          <p:nvPr>
            <p:ph type="subTitle" idx="1"/>
          </p:nvPr>
        </p:nvSpPr>
        <p:spPr>
          <a:xfrm>
            <a:off x="1179546" y="5467828"/>
            <a:ext cx="10390412" cy="589808"/>
          </a:xfrm>
        </p:spPr>
        <p:txBody>
          <a:bodyPr>
            <a:noAutofit/>
          </a:bodyPr>
          <a:lstStyle/>
          <a:p>
            <a:pPr algn="l"/>
            <a:r>
              <a:rPr lang="en-US" sz="3000" b="1" dirty="0"/>
              <a:t>Module 1: Introduction to congenital anomalies surveillance</a:t>
            </a:r>
          </a:p>
          <a:p>
            <a:pPr algn="l"/>
            <a:endParaRPr lang="en-US" sz="3000" dirty="0"/>
          </a:p>
        </p:txBody>
      </p:sp>
      <p:sp>
        <p:nvSpPr>
          <p:cNvPr id="37" name="Rectangle 3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47B6B8-2310-415A-B0C8-D52699E658CE}"/>
              </a:ext>
            </a:extLst>
          </p:cNvPr>
          <p:cNvGrpSpPr/>
          <p:nvPr/>
        </p:nvGrpSpPr>
        <p:grpSpPr>
          <a:xfrm>
            <a:off x="-2" y="6629400"/>
            <a:ext cx="12191694" cy="197572"/>
            <a:chOff x="6320801" y="2393407"/>
            <a:chExt cx="4825408" cy="316100"/>
          </a:xfrm>
        </p:grpSpPr>
        <p:pic>
          <p:nvPicPr>
            <p:cNvPr id="11" name="Picture 10">
              <a:extLst>
                <a:ext uri="{FF2B5EF4-FFF2-40B4-BE49-F238E27FC236}">
                  <a16:creationId xmlns:a16="http://schemas.microsoft.com/office/drawing/2014/main" id="{7679E66A-C179-4501-81F3-C0D77CC24F3A}"/>
                </a:ext>
              </a:extLst>
            </p:cNvPr>
            <p:cNvPicPr>
              <a:picLocks noChangeAspect="1"/>
            </p:cNvPicPr>
            <p:nvPr/>
          </p:nvPicPr>
          <p:blipFill rotWithShape="1">
            <a:blip r:embed="rId3"/>
            <a:srcRect l="1684" t="10581" r="9480" b="51762"/>
            <a:stretch/>
          </p:blipFill>
          <p:spPr>
            <a:xfrm flipV="1">
              <a:off x="6320802" y="2444109"/>
              <a:ext cx="4825407" cy="265398"/>
            </a:xfrm>
            <a:prstGeom prst="rect">
              <a:avLst/>
            </a:prstGeom>
          </p:spPr>
        </p:pic>
        <p:pic>
          <p:nvPicPr>
            <p:cNvPr id="7" name="Picture 6">
              <a:extLst>
                <a:ext uri="{FF2B5EF4-FFF2-40B4-BE49-F238E27FC236}">
                  <a16:creationId xmlns:a16="http://schemas.microsoft.com/office/drawing/2014/main" id="{6E0A8F3B-A9C4-4D1E-A63A-2376F310AEC5}"/>
                </a:ext>
              </a:extLst>
            </p:cNvPr>
            <p:cNvPicPr>
              <a:picLocks noChangeAspect="1"/>
            </p:cNvPicPr>
            <p:nvPr/>
          </p:nvPicPr>
          <p:blipFill>
            <a:blip r:embed="rId4"/>
            <a:stretch>
              <a:fillRect/>
            </a:stretch>
          </p:blipFill>
          <p:spPr>
            <a:xfrm>
              <a:off x="6320801" y="2393407"/>
              <a:ext cx="4825407" cy="265398"/>
            </a:xfrm>
            <a:prstGeom prst="rect">
              <a:avLst/>
            </a:prstGeom>
            <a:effectLst>
              <a:outerShdw blurRad="406400" dist="317500" dir="5400000" sx="89000" sy="89000" rotWithShape="0">
                <a:prstClr val="black">
                  <a:alpha val="15000"/>
                </a:prstClr>
              </a:outerShdw>
            </a:effectLst>
          </p:spPr>
        </p:pic>
      </p:grpSp>
      <p:pic>
        <p:nvPicPr>
          <p:cNvPr id="4" name="Picture 3">
            <a:extLst>
              <a:ext uri="{FF2B5EF4-FFF2-40B4-BE49-F238E27FC236}">
                <a16:creationId xmlns:a16="http://schemas.microsoft.com/office/drawing/2014/main" id="{F4C72D44-98FD-1B86-4282-905CD7EFDED0}"/>
              </a:ext>
            </a:extLst>
          </p:cNvPr>
          <p:cNvPicPr>
            <a:picLocks noChangeAspect="1"/>
          </p:cNvPicPr>
          <p:nvPr/>
        </p:nvPicPr>
        <p:blipFill>
          <a:blip r:embed="rId5"/>
          <a:stretch>
            <a:fillRect/>
          </a:stretch>
        </p:blipFill>
        <p:spPr>
          <a:xfrm>
            <a:off x="7366596" y="6100580"/>
            <a:ext cx="4825404" cy="494604"/>
          </a:xfrm>
          <a:prstGeom prst="rect">
            <a:avLst/>
          </a:prstGeom>
          <a:effectLst/>
        </p:spPr>
      </p:pic>
    </p:spTree>
    <p:extLst>
      <p:ext uri="{BB962C8B-B14F-4D97-AF65-F5344CB8AC3E}">
        <p14:creationId xmlns:p14="http://schemas.microsoft.com/office/powerpoint/2010/main" val="149778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08F44-BD80-41B6-B8DD-C40F0981EB6B}"/>
              </a:ext>
            </a:extLst>
          </p:cNvPr>
          <p:cNvSpPr/>
          <p:nvPr/>
        </p:nvSpPr>
        <p:spPr>
          <a:xfrm>
            <a:off x="0" y="1422400"/>
            <a:ext cx="12192000" cy="3326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p:txBody>
          <a:bodyPr/>
          <a:lstStyle/>
          <a:p>
            <a:r>
              <a:rPr lang="it-IT" dirty="0"/>
              <a:t>Activity 3.3</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838199" y="1576874"/>
            <a:ext cx="10787743" cy="5038014"/>
          </a:xfrm>
        </p:spPr>
        <p:txBody>
          <a:bodyPr>
            <a:normAutofit/>
          </a:bodyPr>
          <a:lstStyle/>
          <a:p>
            <a:pPr marL="0" indent="0">
              <a:buNone/>
            </a:pPr>
            <a:r>
              <a:rPr lang="en-US" sz="4000" dirty="0"/>
              <a:t>Create inclusion and exclusion criteria for population-based or hospital-based surveillance programmes.</a:t>
            </a:r>
          </a:p>
        </p:txBody>
      </p:sp>
    </p:spTree>
    <p:extLst>
      <p:ext uri="{BB962C8B-B14F-4D97-AF65-F5344CB8AC3E}">
        <p14:creationId xmlns:p14="http://schemas.microsoft.com/office/powerpoint/2010/main" val="201135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1063444" y="348825"/>
            <a:ext cx="11128556" cy="5510031"/>
          </a:xfrm>
        </p:spPr>
        <p:txBody>
          <a:bodyPr>
            <a:normAutofit/>
          </a:bodyPr>
          <a:lstStyle/>
          <a:p>
            <a:pPr marL="0" indent="0">
              <a:buNone/>
            </a:pPr>
            <a:r>
              <a:rPr lang="en-US" sz="2800" dirty="0"/>
              <a:t>Possible Responses:</a:t>
            </a:r>
          </a:p>
          <a:p>
            <a:pPr marL="0" indent="0">
              <a:buNone/>
            </a:pPr>
            <a:endParaRPr lang="en-US" sz="4000" dirty="0"/>
          </a:p>
        </p:txBody>
      </p:sp>
      <p:graphicFrame>
        <p:nvGraphicFramePr>
          <p:cNvPr id="5" name="Table 5">
            <a:extLst>
              <a:ext uri="{FF2B5EF4-FFF2-40B4-BE49-F238E27FC236}">
                <a16:creationId xmlns:a16="http://schemas.microsoft.com/office/drawing/2014/main" id="{82A5F4B0-22B4-BE09-3F65-3D6E3D446ABE}"/>
              </a:ext>
            </a:extLst>
          </p:cNvPr>
          <p:cNvGraphicFramePr>
            <a:graphicFrameLocks noGrp="1"/>
          </p:cNvGraphicFramePr>
          <p:nvPr>
            <p:extLst>
              <p:ext uri="{D42A27DB-BD31-4B8C-83A1-F6EECF244321}">
                <p14:modId xmlns:p14="http://schemas.microsoft.com/office/powerpoint/2010/main" val="2045412121"/>
              </p:ext>
            </p:extLst>
          </p:nvPr>
        </p:nvGraphicFramePr>
        <p:xfrm>
          <a:off x="1063444" y="886849"/>
          <a:ext cx="10469426" cy="5011539"/>
        </p:xfrm>
        <a:graphic>
          <a:graphicData uri="http://schemas.openxmlformats.org/drawingml/2006/table">
            <a:tbl>
              <a:tblPr firstRow="1" bandRow="1">
                <a:tableStyleId>{F5AB1C69-6EDB-4FF4-983F-18BD219EF322}</a:tableStyleId>
              </a:tblPr>
              <a:tblGrid>
                <a:gridCol w="5234713">
                  <a:extLst>
                    <a:ext uri="{9D8B030D-6E8A-4147-A177-3AD203B41FA5}">
                      <a16:colId xmlns:a16="http://schemas.microsoft.com/office/drawing/2014/main" val="1603878099"/>
                    </a:ext>
                  </a:extLst>
                </a:gridCol>
                <a:gridCol w="5234713">
                  <a:extLst>
                    <a:ext uri="{9D8B030D-6E8A-4147-A177-3AD203B41FA5}">
                      <a16:colId xmlns:a16="http://schemas.microsoft.com/office/drawing/2014/main" val="2051603280"/>
                    </a:ext>
                  </a:extLst>
                </a:gridCol>
              </a:tblGrid>
              <a:tr h="621911">
                <a:tc>
                  <a:txBody>
                    <a:bodyPr/>
                    <a:lstStyle/>
                    <a:p>
                      <a:pPr algn="ctr"/>
                      <a:r>
                        <a:rPr lang="en-US" sz="2500" dirty="0"/>
                        <a:t>Inclusion Criteria</a:t>
                      </a:r>
                    </a:p>
                  </a:txBody>
                  <a:tcPr/>
                </a:tc>
                <a:tc>
                  <a:txBody>
                    <a:bodyPr/>
                    <a:lstStyle/>
                    <a:p>
                      <a:pPr algn="ctr"/>
                      <a:r>
                        <a:rPr lang="en-US" sz="2500" dirty="0"/>
                        <a:t>Exclusion Criteria</a:t>
                      </a:r>
                    </a:p>
                  </a:txBody>
                  <a:tcPr/>
                </a:tc>
                <a:extLst>
                  <a:ext uri="{0D108BD9-81ED-4DB2-BD59-A6C34878D82A}">
                    <a16:rowId xmlns:a16="http://schemas.microsoft.com/office/drawing/2014/main" val="2128145117"/>
                  </a:ext>
                </a:extLst>
              </a:tr>
              <a:tr h="4353089">
                <a:tc>
                  <a:txBody>
                    <a:bodyPr/>
                    <a:lstStyle/>
                    <a:p>
                      <a:pPr marL="457200" marR="0" lvl="0" indent="-228600">
                        <a:spcBef>
                          <a:spcPts val="480"/>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2000" i="0"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a:t>
                      </a:r>
                      <a:r>
                        <a:rPr lang="en-US" sz="2000" i="0"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one</a:t>
                      </a:r>
                      <a:r>
                        <a:rPr lang="en-US" sz="2000" i="0"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2000" i="0"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the</a:t>
                      </a:r>
                      <a:r>
                        <a:rPr lang="en-US" sz="2000" i="0"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2000" i="0"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anomalies</a:t>
                      </a:r>
                      <a:r>
                        <a:rPr lang="en-US" sz="2000" i="0" spc="-11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2000" i="0" spc="-1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28600">
                        <a:spcBef>
                          <a:spcPts val="495"/>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diagnosis</a:t>
                      </a:r>
                      <a:r>
                        <a:rPr lang="en-US" sz="2000" i="0"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(up</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2000" i="0" spc="3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160020" lvl="0" indent="-228600">
                        <a:lnSpc>
                          <a:spcPct val="102000"/>
                        </a:lnSpc>
                        <a:spcBef>
                          <a:spcPts val="495"/>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Pregnancy</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outcome</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(live</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births,</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stillbirths</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and</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termination</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2000" i="0" spc="-5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pregnancies for</a:t>
                      </a:r>
                      <a:r>
                        <a:rPr lang="en-US" sz="2000" i="0"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fetal</a:t>
                      </a:r>
                      <a:r>
                        <a:rPr lang="en-US" sz="2000" i="0"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28600">
                        <a:spcBef>
                          <a:spcPts val="460"/>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Gestational</a:t>
                      </a:r>
                      <a:r>
                        <a:rPr lang="en-US" sz="2000" i="0"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 (≥28 weeks, or</a:t>
                      </a:r>
                      <a:r>
                        <a:rPr lang="en-US" sz="2000" i="0" spc="-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≥1000 </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≥20–22 weeks of gestation</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≥500</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28600">
                        <a:spcBef>
                          <a:spcPts val="495"/>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Maternal</a:t>
                      </a:r>
                      <a:r>
                        <a:rPr lang="en-US" sz="2000" i="0"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residence</a:t>
                      </a:r>
                      <a:r>
                        <a:rPr lang="en-US" sz="2000" i="0"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2000" i="0"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2000" i="0" spc="10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resident</a:t>
                      </a:r>
                      <a:r>
                        <a:rPr lang="en-US" sz="2000" i="0" spc="10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28600">
                        <a:spcBef>
                          <a:spcPts val="495"/>
                        </a:spcBef>
                        <a:spcAft>
                          <a:spcPts val="0"/>
                        </a:spcAft>
                        <a:buClr>
                          <a:srgbClr val="058D8D"/>
                        </a:buClr>
                        <a:buSzPts val="900"/>
                        <a:buFont typeface="Franklin Gothic Demi Cond" panose="020B0706030402020204" pitchFamily="34" charset="0"/>
                        <a:buChar char="&gt;"/>
                        <a:tabLst>
                          <a:tab pos="2119313" algn="l"/>
                          <a:tab pos="2120900" algn="l"/>
                          <a:tab pos="4857750" algn="l"/>
                        </a:tabLst>
                      </a:pP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Hospital of delivery (born in selected hospitals)</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0" indent="0">
                        <a:buFont typeface="Arial" panose="020B0604020202020204" pitchFamily="34" charset="0"/>
                        <a:buNone/>
                      </a:pPr>
                      <a:endParaRPr lang="en-US" sz="2000" i="0" dirty="0"/>
                    </a:p>
                  </a:txBody>
                  <a:tcPr>
                    <a:solidFill>
                      <a:schemeClr val="bg1">
                        <a:lumMod val="95000"/>
                      </a:schemeClr>
                    </a:solidFill>
                  </a:tcPr>
                </a:tc>
                <a:tc>
                  <a:txBody>
                    <a:bodyPr/>
                    <a:lstStyle/>
                    <a:p>
                      <a:pPr marL="457200" marR="0" lvl="0" indent="-285750">
                        <a:spcBef>
                          <a:spcPts val="480"/>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without</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congenital</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anomaly</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under</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surveillance</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8575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Older</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1</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year</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2000" i="0" spc="-9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age</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8575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Miscarriage/spontaneous</a:t>
                      </a:r>
                      <a:r>
                        <a:rPr lang="en-US" sz="2000" i="0" spc="2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abortion</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8575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Less</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than</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28</a:t>
                      </a:r>
                      <a:r>
                        <a:rPr lang="en-US" sz="2000" i="0"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weeks</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of</a:t>
                      </a:r>
                      <a:r>
                        <a:rPr lang="en-US" sz="2000" i="0"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gestation,</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or</a:t>
                      </a:r>
                      <a:r>
                        <a:rPr lang="en-US" sz="2000" i="0" spc="-2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&lt;1000</a:t>
                      </a:r>
                      <a:r>
                        <a:rPr lang="en-US" sz="2000" i="0" spc="-2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g</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8575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spc="-5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 in non-selected hospitals</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pPr marL="457200" marR="0" lvl="0" indent="-285750">
                        <a:spcBef>
                          <a:spcPts val="495"/>
                        </a:spcBef>
                        <a:spcAft>
                          <a:spcPts val="0"/>
                        </a:spcAft>
                        <a:buClr>
                          <a:srgbClr val="058D8D"/>
                        </a:buClr>
                        <a:buSzPts val="900"/>
                        <a:buFont typeface="Franklin Gothic Demi Cond" panose="020B0706030402020204" pitchFamily="34" charset="0"/>
                        <a:buChar char="&gt;"/>
                        <a:tabLst>
                          <a:tab pos="2120265" algn="l"/>
                          <a:tab pos="2120900" algn="l"/>
                        </a:tabLst>
                      </a:pP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Born</a:t>
                      </a:r>
                      <a:r>
                        <a:rPr lang="en-US" sz="2000" i="0" spc="-14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to</a:t>
                      </a:r>
                      <a:r>
                        <a:rPr lang="en-US" sz="2000" i="0"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non-resident</a:t>
                      </a:r>
                      <a:r>
                        <a:rPr lang="en-US" sz="2000" i="0" spc="-135"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 </a:t>
                      </a:r>
                      <a:r>
                        <a:rPr lang="en-US" sz="2000" i="0" spc="-10" dirty="0">
                          <a:effectLst/>
                          <a:latin typeface="Gill Sans MT" panose="020B0502020104020203" pitchFamily="34" charset="0"/>
                          <a:ea typeface="Franklin Gothic Demi Cond" panose="020B0706030402020204" pitchFamily="34" charset="0"/>
                          <a:cs typeface="Franklin Gothic Demi Cond" panose="020B0706030402020204" pitchFamily="34" charset="0"/>
                        </a:rPr>
                        <a:t>mother</a:t>
                      </a:r>
                      <a:endParaRPr lang="en-US" sz="2000" i="0" dirty="0">
                        <a:effectLst/>
                        <a:latin typeface="Trebuchet MS" panose="020B0603020202020204" pitchFamily="34" charset="0"/>
                        <a:ea typeface="Franklin Gothic Demi Cond" panose="020B0706030402020204" pitchFamily="34" charset="0"/>
                        <a:cs typeface="Franklin Gothic Demi Cond" panose="020B0706030402020204" pitchFamily="34" charset="0"/>
                      </a:endParaRPr>
                    </a:p>
                    <a:p>
                      <a:endParaRPr lang="en-US" sz="2000" i="0" dirty="0"/>
                    </a:p>
                  </a:txBody>
                  <a:tcPr>
                    <a:solidFill>
                      <a:schemeClr val="bg1">
                        <a:lumMod val="95000"/>
                      </a:schemeClr>
                    </a:solidFill>
                  </a:tcPr>
                </a:tc>
                <a:extLst>
                  <a:ext uri="{0D108BD9-81ED-4DB2-BD59-A6C34878D82A}">
                    <a16:rowId xmlns:a16="http://schemas.microsoft.com/office/drawing/2014/main" val="1954861319"/>
                  </a:ext>
                </a:extLst>
              </a:tr>
            </a:tbl>
          </a:graphicData>
        </a:graphic>
      </p:graphicFrame>
    </p:spTree>
    <p:extLst>
      <p:ext uri="{BB962C8B-B14F-4D97-AF65-F5344CB8AC3E}">
        <p14:creationId xmlns:p14="http://schemas.microsoft.com/office/powerpoint/2010/main" val="141508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609601" y="-48798"/>
            <a:ext cx="10515600" cy="934757"/>
          </a:xfrm>
        </p:spPr>
        <p:txBody>
          <a:bodyPr/>
          <a:lstStyle/>
          <a:p>
            <a:r>
              <a:rPr lang="it-IT" dirty="0"/>
              <a:t>Activity 3.5</a:t>
            </a:r>
            <a:endParaRPr lang="es-AR" dirty="0"/>
          </a:p>
        </p:txBody>
      </p:sp>
      <p:sp>
        <p:nvSpPr>
          <p:cNvPr id="6" name="Content Placeholder 5">
            <a:extLst>
              <a:ext uri="{FF2B5EF4-FFF2-40B4-BE49-F238E27FC236}">
                <a16:creationId xmlns:a16="http://schemas.microsoft.com/office/drawing/2014/main" id="{842ECED7-666A-2710-3C52-EF7833ECA67D}"/>
              </a:ext>
            </a:extLst>
          </p:cNvPr>
          <p:cNvSpPr>
            <a:spLocks noGrp="1"/>
          </p:cNvSpPr>
          <p:nvPr>
            <p:ph idx="1"/>
          </p:nvPr>
        </p:nvSpPr>
        <p:spPr>
          <a:xfrm>
            <a:off x="838200" y="885959"/>
            <a:ext cx="10515600" cy="4549641"/>
          </a:xfrm>
        </p:spPr>
        <p:txBody>
          <a:bodyPr/>
          <a:lstStyle/>
          <a:p>
            <a:pPr marL="0" indent="0">
              <a:buNone/>
            </a:pPr>
            <a:r>
              <a:rPr lang="en-US" dirty="0"/>
              <a:t>Review the formats below.</a:t>
            </a:r>
          </a:p>
        </p:txBody>
      </p:sp>
      <p:pic>
        <p:nvPicPr>
          <p:cNvPr id="30" name="Picture 29">
            <a:extLst>
              <a:ext uri="{FF2B5EF4-FFF2-40B4-BE49-F238E27FC236}">
                <a16:creationId xmlns:a16="http://schemas.microsoft.com/office/drawing/2014/main" id="{EE136C83-496E-EFC2-634A-B491F428456E}"/>
              </a:ext>
            </a:extLst>
          </p:cNvPr>
          <p:cNvPicPr>
            <a:picLocks noChangeAspect="1"/>
          </p:cNvPicPr>
          <p:nvPr/>
        </p:nvPicPr>
        <p:blipFill>
          <a:blip r:embed="rId3"/>
          <a:stretch>
            <a:fillRect/>
          </a:stretch>
        </p:blipFill>
        <p:spPr>
          <a:xfrm>
            <a:off x="1382487" y="1508522"/>
            <a:ext cx="8969828" cy="4074167"/>
          </a:xfrm>
          <a:prstGeom prst="rect">
            <a:avLst/>
          </a:prstGeom>
        </p:spPr>
      </p:pic>
      <p:sp>
        <p:nvSpPr>
          <p:cNvPr id="32" name="TextBox 31">
            <a:extLst>
              <a:ext uri="{FF2B5EF4-FFF2-40B4-BE49-F238E27FC236}">
                <a16:creationId xmlns:a16="http://schemas.microsoft.com/office/drawing/2014/main" id="{33959E8A-9460-E5BA-E426-6DE99B4B9DB2}"/>
              </a:ext>
            </a:extLst>
          </p:cNvPr>
          <p:cNvSpPr txBox="1"/>
          <p:nvPr/>
        </p:nvSpPr>
        <p:spPr>
          <a:xfrm>
            <a:off x="1469574" y="5594163"/>
            <a:ext cx="6531426" cy="461665"/>
          </a:xfrm>
          <a:prstGeom prst="rect">
            <a:avLst/>
          </a:prstGeom>
          <a:noFill/>
        </p:spPr>
        <p:txBody>
          <a:bodyPr wrap="square">
            <a:spAutoFit/>
          </a:bodyPr>
          <a:lstStyle/>
          <a:p>
            <a:r>
              <a:rPr lang="en-US" sz="2400" dirty="0"/>
              <a:t>Q: What do these examples demonstrate? </a:t>
            </a:r>
          </a:p>
        </p:txBody>
      </p:sp>
    </p:spTree>
    <p:extLst>
      <p:ext uri="{BB962C8B-B14F-4D97-AF65-F5344CB8AC3E}">
        <p14:creationId xmlns:p14="http://schemas.microsoft.com/office/powerpoint/2010/main" val="1622029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789992" y="71065"/>
            <a:ext cx="10515600" cy="934757"/>
          </a:xfrm>
        </p:spPr>
        <p:txBody>
          <a:bodyPr/>
          <a:lstStyle/>
          <a:p>
            <a:r>
              <a:rPr lang="it-IT" dirty="0"/>
              <a:t>Activity 3.6</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1271419" y="739386"/>
            <a:ext cx="10787743" cy="5038014"/>
          </a:xfrm>
        </p:spPr>
        <p:txBody>
          <a:bodyPr>
            <a:normAutofit/>
          </a:bodyPr>
          <a:lstStyle/>
          <a:p>
            <a:pPr marL="0" indent="0">
              <a:buNone/>
            </a:pPr>
            <a:r>
              <a:rPr lang="en-US" dirty="0"/>
              <a:t>Review the table below and consider the suggested core ascertainment variables. </a:t>
            </a:r>
          </a:p>
        </p:txBody>
      </p:sp>
      <p:graphicFrame>
        <p:nvGraphicFramePr>
          <p:cNvPr id="6" name="Table 5">
            <a:extLst>
              <a:ext uri="{FF2B5EF4-FFF2-40B4-BE49-F238E27FC236}">
                <a16:creationId xmlns:a16="http://schemas.microsoft.com/office/drawing/2014/main" id="{AE4A5282-B6AD-7ADC-1617-745FB49CDEF9}"/>
              </a:ext>
            </a:extLst>
          </p:cNvPr>
          <p:cNvGraphicFramePr>
            <a:graphicFrameLocks noGrp="1"/>
          </p:cNvGraphicFramePr>
          <p:nvPr>
            <p:extLst>
              <p:ext uri="{D42A27DB-BD31-4B8C-83A1-F6EECF244321}">
                <p14:modId xmlns:p14="http://schemas.microsoft.com/office/powerpoint/2010/main" val="848353604"/>
              </p:ext>
            </p:extLst>
          </p:nvPr>
        </p:nvGraphicFramePr>
        <p:xfrm>
          <a:off x="1422411" y="1556718"/>
          <a:ext cx="9895933" cy="4561896"/>
        </p:xfrm>
        <a:graphic>
          <a:graphicData uri="http://schemas.openxmlformats.org/drawingml/2006/table">
            <a:tbl>
              <a:tblPr firstRow="1" firstCol="1" lastRow="1" lastCol="1" bandRow="1" bandCol="1"/>
              <a:tblGrid>
                <a:gridCol w="1652858">
                  <a:extLst>
                    <a:ext uri="{9D8B030D-6E8A-4147-A177-3AD203B41FA5}">
                      <a16:colId xmlns:a16="http://schemas.microsoft.com/office/drawing/2014/main" val="3435085210"/>
                    </a:ext>
                  </a:extLst>
                </a:gridCol>
                <a:gridCol w="4218283">
                  <a:extLst>
                    <a:ext uri="{9D8B030D-6E8A-4147-A177-3AD203B41FA5}">
                      <a16:colId xmlns:a16="http://schemas.microsoft.com/office/drawing/2014/main" val="16937449"/>
                    </a:ext>
                  </a:extLst>
                </a:gridCol>
                <a:gridCol w="4024792">
                  <a:extLst>
                    <a:ext uri="{9D8B030D-6E8A-4147-A177-3AD203B41FA5}">
                      <a16:colId xmlns:a16="http://schemas.microsoft.com/office/drawing/2014/main" val="4231341880"/>
                    </a:ext>
                  </a:extLst>
                </a:gridCol>
              </a:tblGrid>
              <a:tr h="321055">
                <a:tc>
                  <a:txBody>
                    <a:bodyPr/>
                    <a:lstStyle/>
                    <a:p>
                      <a:pPr marL="50800" marR="0">
                        <a:lnSpc>
                          <a:spcPct val="107000"/>
                        </a:lnSpc>
                        <a:spcBef>
                          <a:spcPts val="430"/>
                        </a:spcBef>
                        <a:spcAft>
                          <a:spcPts val="0"/>
                        </a:spcAft>
                      </a:pP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Category</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50165" marR="0">
                        <a:lnSpc>
                          <a:spcPct val="107000"/>
                        </a:lnSpc>
                        <a:spcBef>
                          <a:spcPts val="430"/>
                        </a:spcBef>
                        <a:spcAft>
                          <a:spcPts val="0"/>
                        </a:spcAft>
                      </a:pP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Variable</a:t>
                      </a:r>
                      <a:r>
                        <a:rPr lang="en-US" sz="2000" b="1" spc="-4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spc="-20" dirty="0">
                          <a:effectLst/>
                          <a:latin typeface="Century Gothic" panose="020B0502020202020204" pitchFamily="34" charset="0"/>
                          <a:ea typeface="Trebuchet MS" panose="020B0603020202020204" pitchFamily="34" charset="0"/>
                          <a:cs typeface="Trebuchet MS" panose="020B0603020202020204" pitchFamily="34" charset="0"/>
                        </a:rPr>
                        <a:t>name</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50165" marR="0">
                        <a:lnSpc>
                          <a:spcPct val="107000"/>
                        </a:lnSpc>
                        <a:spcBef>
                          <a:spcPts val="430"/>
                        </a:spcBef>
                        <a:spcAft>
                          <a:spcPts val="0"/>
                        </a:spcAft>
                      </a:pPr>
                      <a:r>
                        <a:rPr lang="en-US" sz="2000" b="1" dirty="0">
                          <a:effectLst/>
                          <a:latin typeface="Century Gothic" panose="020B0502020202020204" pitchFamily="34" charset="0"/>
                          <a:ea typeface="Trebuchet MS" panose="020B0603020202020204" pitchFamily="34" charset="0"/>
                          <a:cs typeface="Trebuchet MS" panose="020B0603020202020204" pitchFamily="34" charset="0"/>
                        </a:rPr>
                        <a:t>Why</a:t>
                      </a:r>
                      <a:r>
                        <a:rPr lang="en-US" sz="2000" b="1" spc="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dirty="0">
                          <a:effectLst/>
                          <a:latin typeface="Century Gothic" panose="020B0502020202020204" pitchFamily="34" charset="0"/>
                          <a:ea typeface="Trebuchet MS" panose="020B0603020202020204" pitchFamily="34" charset="0"/>
                          <a:cs typeface="Trebuchet MS" panose="020B0603020202020204" pitchFamily="34" charset="0"/>
                        </a:rPr>
                        <a:t>this</a:t>
                      </a: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dirty="0">
                          <a:effectLst/>
                          <a:latin typeface="Century Gothic" panose="020B0502020202020204" pitchFamily="34" charset="0"/>
                          <a:ea typeface="Trebuchet MS" panose="020B0603020202020204" pitchFamily="34" charset="0"/>
                          <a:cs typeface="Trebuchet MS" panose="020B0603020202020204" pitchFamily="34" charset="0"/>
                        </a:rPr>
                        <a:t>variable</a:t>
                      </a: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dirty="0">
                          <a:effectLst/>
                          <a:latin typeface="Century Gothic" panose="020B0502020202020204" pitchFamily="34" charset="0"/>
                          <a:ea typeface="Trebuchet MS" panose="020B0603020202020204" pitchFamily="34" charset="0"/>
                          <a:cs typeface="Trebuchet MS" panose="020B0603020202020204" pitchFamily="34" charset="0"/>
                        </a:rPr>
                        <a:t>should</a:t>
                      </a:r>
                      <a:r>
                        <a:rPr lang="en-US" sz="2000" b="1" spc="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dirty="0">
                          <a:effectLst/>
                          <a:latin typeface="Century Gothic" panose="020B0502020202020204" pitchFamily="34" charset="0"/>
                          <a:ea typeface="Trebuchet MS" panose="020B0603020202020204" pitchFamily="34" charset="0"/>
                          <a:cs typeface="Trebuchet MS" panose="020B0603020202020204" pitchFamily="34" charset="0"/>
                        </a:rPr>
                        <a:t>be</a:t>
                      </a: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2000" b="1" spc="-10" dirty="0">
                          <a:effectLst/>
                          <a:latin typeface="Century Gothic" panose="020B0502020202020204" pitchFamily="34" charset="0"/>
                          <a:ea typeface="Trebuchet MS" panose="020B0603020202020204" pitchFamily="34" charset="0"/>
                          <a:cs typeface="Trebuchet MS" panose="020B0603020202020204" pitchFamily="34" charset="0"/>
                        </a:rPr>
                        <a:t>collected</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7017849"/>
                  </a:ext>
                </a:extLst>
              </a:tr>
              <a:tr h="481583">
                <a:tc>
                  <a:txBody>
                    <a:bodyPr/>
                    <a:lstStyle/>
                    <a:p>
                      <a:pPr marL="50800" marR="0">
                        <a:lnSpc>
                          <a:spcPct val="107000"/>
                        </a:lnSpc>
                        <a:spcBef>
                          <a:spcPts val="690"/>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Report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690"/>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Case</a:t>
                      </a:r>
                      <a:r>
                        <a:rPr lang="en-US" sz="20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record</a:t>
                      </a:r>
                      <a:r>
                        <a:rPr lang="en-US" sz="20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identification</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327737"/>
                  </a:ext>
                </a:extLst>
              </a:tr>
              <a:tr h="417372">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95"/>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City,</a:t>
                      </a:r>
                      <a:r>
                        <a:rPr lang="en-US" sz="20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province,</a:t>
                      </a:r>
                      <a:r>
                        <a:rPr lang="en-US" sz="20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state</a:t>
                      </a:r>
                      <a:r>
                        <a:rPr lang="en-US" sz="20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20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territory</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6062345"/>
                  </a:ext>
                </a:extLst>
              </a:tr>
              <a:tr h="406135">
                <a:tc>
                  <a:txBody>
                    <a:bodyPr/>
                    <a:lstStyle/>
                    <a:p>
                      <a:pPr marL="50800" marR="0">
                        <a:lnSpc>
                          <a:spcPct val="107000"/>
                        </a:lnSpc>
                        <a:spcBef>
                          <a:spcPts val="215"/>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Father</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Name(s)</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2956828"/>
                  </a:ext>
                </a:extLst>
              </a:tr>
              <a:tr h="406135">
                <a:tc>
                  <a:txBody>
                    <a:bodyPr/>
                    <a:lstStyle/>
                    <a:p>
                      <a:pPr marL="50800" marR="0">
                        <a:lnSpc>
                          <a:spcPct val="107000"/>
                        </a:lnSpc>
                        <a:spcBef>
                          <a:spcPts val="215"/>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Mother</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Name(s)</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6583986"/>
                  </a:ext>
                </a:extLst>
              </a:tr>
              <a:tr h="406135">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2000"/>
                        </a:lnSpc>
                        <a:spcBef>
                          <a:spcPts val="215"/>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Mother’s</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date</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or</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age</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if date</a:t>
                      </a:r>
                      <a:r>
                        <a:rPr lang="en-US" sz="20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20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20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not</a:t>
                      </a:r>
                      <a:r>
                        <a:rPr lang="en-US" sz="20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available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5240593"/>
                  </a:ext>
                </a:extLst>
              </a:tr>
              <a:tr h="405332">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number</a:t>
                      </a:r>
                      <a:r>
                        <a:rPr lang="en-US" sz="20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pregnancies</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041139"/>
                  </a:ext>
                </a:extLst>
              </a:tr>
              <a:tr h="406135">
                <a:tc>
                  <a:txBody>
                    <a:bodyPr/>
                    <a:lstStyle/>
                    <a:p>
                      <a:pPr marL="50800" marR="0">
                        <a:lnSpc>
                          <a:spcPct val="107000"/>
                        </a:lnSpc>
                        <a:spcBef>
                          <a:spcPts val="215"/>
                        </a:spcBef>
                        <a:spcAft>
                          <a:spcPts val="0"/>
                        </a:spcAft>
                      </a:pP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Infant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Date</a:t>
                      </a:r>
                      <a:r>
                        <a:rPr lang="en-US" sz="20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birth</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3178902"/>
                  </a:ext>
                </a:extLst>
              </a:tr>
              <a:tr h="406135">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spc="-25" dirty="0">
                          <a:effectLst/>
                          <a:latin typeface="Trebuchet MS" panose="020B0603020202020204" pitchFamily="34" charset="0"/>
                          <a:ea typeface="Trebuchet MS" panose="020B0603020202020204" pitchFamily="34" charset="0"/>
                          <a:cs typeface="Trebuchet MS" panose="020B0603020202020204" pitchFamily="34" charset="0"/>
                        </a:rPr>
                        <a:t>Sex</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5416515"/>
                  </a:ext>
                </a:extLst>
              </a:tr>
              <a:tr h="402121">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marR="0">
                        <a:lnSpc>
                          <a:spcPct val="107000"/>
                        </a:lnSpc>
                        <a:spcBef>
                          <a:spcPts val="755"/>
                        </a:spcBef>
                        <a:spcAft>
                          <a:spcPts val="0"/>
                        </a:spcAft>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Outcome</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at</a:t>
                      </a:r>
                      <a:r>
                        <a:rPr lang="en-US" sz="2000" spc="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20" dirty="0">
                          <a:effectLst/>
                          <a:latin typeface="Trebuchet MS" panose="020B0603020202020204" pitchFamily="34" charset="0"/>
                          <a:ea typeface="Trebuchet MS" panose="020B0603020202020204" pitchFamily="34" charset="0"/>
                          <a:cs typeface="Trebuchet MS" panose="020B0603020202020204" pitchFamily="34" charset="0"/>
                        </a:rPr>
                        <a:t>birth</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571394"/>
                  </a:ext>
                </a:extLst>
              </a:tr>
            </a:tbl>
          </a:graphicData>
        </a:graphic>
      </p:graphicFrame>
    </p:spTree>
    <p:extLst>
      <p:ext uri="{BB962C8B-B14F-4D97-AF65-F5344CB8AC3E}">
        <p14:creationId xmlns:p14="http://schemas.microsoft.com/office/powerpoint/2010/main" val="382320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9902090"/>
              </p:ext>
            </p:extLst>
          </p:nvPr>
        </p:nvGraphicFramePr>
        <p:xfrm>
          <a:off x="524933" y="420153"/>
          <a:ext cx="11057467" cy="6319312"/>
        </p:xfrm>
        <a:graphic>
          <a:graphicData uri="http://schemas.openxmlformats.org/drawingml/2006/table">
            <a:tbl>
              <a:tblPr firstRow="1" firstCol="1" bandRow="1"/>
              <a:tblGrid>
                <a:gridCol w="1498332">
                  <a:extLst>
                    <a:ext uri="{9D8B030D-6E8A-4147-A177-3AD203B41FA5}">
                      <a16:colId xmlns:a16="http://schemas.microsoft.com/office/drawing/2014/main" val="20000"/>
                    </a:ext>
                  </a:extLst>
                </a:gridCol>
                <a:gridCol w="3667559">
                  <a:extLst>
                    <a:ext uri="{9D8B030D-6E8A-4147-A177-3AD203B41FA5}">
                      <a16:colId xmlns:a16="http://schemas.microsoft.com/office/drawing/2014/main" val="20001"/>
                    </a:ext>
                  </a:extLst>
                </a:gridCol>
                <a:gridCol w="5891576">
                  <a:extLst>
                    <a:ext uri="{9D8B030D-6E8A-4147-A177-3AD203B41FA5}">
                      <a16:colId xmlns:a16="http://schemas.microsoft.com/office/drawing/2014/main" val="20002"/>
                    </a:ext>
                  </a:extLst>
                </a:gridCol>
              </a:tblGrid>
              <a:tr h="611840">
                <a:tc>
                  <a:txBody>
                    <a:bodyPr/>
                    <a:lstStyle/>
                    <a:p>
                      <a:pPr algn="l">
                        <a:spcAft>
                          <a:spcPts val="0"/>
                        </a:spcAft>
                      </a:pPr>
                      <a:r>
                        <a:rPr lang="en-GB" sz="1400" b="1" dirty="0">
                          <a:solidFill>
                            <a:srgbClr val="000000"/>
                          </a:solidFill>
                          <a:effectLst/>
                          <a:latin typeface="Trebuchet MS" panose="020B0603020202020204" pitchFamily="34" charset="0"/>
                          <a:ea typeface="Times New Roman"/>
                          <a:cs typeface="Calibri"/>
                        </a:rPr>
                        <a:t>Category</a:t>
                      </a:r>
                      <a:endParaRPr lang="en-GB" sz="1400" dirty="0">
                        <a:effectLst/>
                        <a:latin typeface="Trebuchet MS" panose="020B0603020202020204" pitchFamily="34" charset="0"/>
                        <a:ea typeface="Trebuchet MS"/>
                        <a:cs typeface="Trebuchet MS"/>
                      </a:endParaRPr>
                    </a:p>
                  </a:txBody>
                  <a:tcPr marL="67911" marR="679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b="1">
                          <a:solidFill>
                            <a:srgbClr val="000000"/>
                          </a:solidFill>
                          <a:effectLst/>
                          <a:latin typeface="Trebuchet MS" panose="020B0603020202020204" pitchFamily="34" charset="0"/>
                          <a:ea typeface="Times New Roman"/>
                          <a:cs typeface="Calibri"/>
                        </a:rPr>
                        <a:t>Variable name</a:t>
                      </a:r>
                      <a:endParaRPr lang="en-GB" sz="1400">
                        <a:effectLst/>
                        <a:latin typeface="Trebuchet MS" panose="020B0603020202020204" pitchFamily="34" charset="0"/>
                        <a:ea typeface="Trebuchet MS"/>
                        <a:cs typeface="Trebuchet MS"/>
                      </a:endParaRPr>
                    </a:p>
                  </a:txBody>
                  <a:tcPr marL="67911" marR="679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solidFill>
                            <a:srgbClr val="000000"/>
                          </a:solidFill>
                          <a:effectLst/>
                          <a:latin typeface="Trebuchet MS" panose="020B0603020202020204" pitchFamily="34" charset="0"/>
                          <a:ea typeface="Times New Roman"/>
                          <a:cs typeface="Calibri"/>
                        </a:rPr>
                        <a:t>Why this variable should be collected</a:t>
                      </a:r>
                      <a:br>
                        <a:rPr lang="en-GB" sz="1400" b="1">
                          <a:solidFill>
                            <a:srgbClr val="000000"/>
                          </a:solidFill>
                          <a:effectLst/>
                          <a:latin typeface="Trebuchet MS" panose="020B0603020202020204" pitchFamily="34" charset="0"/>
                          <a:ea typeface="Times New Roman"/>
                          <a:cs typeface="Calibri"/>
                        </a:rPr>
                      </a:br>
                      <a:r>
                        <a:rPr lang="en-GB" sz="1400">
                          <a:solidFill>
                            <a:srgbClr val="000000"/>
                          </a:solidFill>
                          <a:effectLst/>
                          <a:latin typeface="Trebuchet MS" panose="020B0603020202020204" pitchFamily="34" charset="0"/>
                          <a:ea typeface="Times New Roman"/>
                          <a:cs typeface="Calibri"/>
                        </a:rPr>
                        <a:t>(</a:t>
                      </a:r>
                      <a:r>
                        <a:rPr lang="en-GB" sz="1400" i="1">
                          <a:solidFill>
                            <a:srgbClr val="000000"/>
                          </a:solidFill>
                          <a:effectLst/>
                          <a:latin typeface="Trebuchet MS" panose="020B0603020202020204" pitchFamily="34" charset="0"/>
                          <a:ea typeface="Times New Roman"/>
                          <a:cs typeface="Calibri"/>
                        </a:rPr>
                        <a:t>responses in italics below</a:t>
                      </a:r>
                      <a:r>
                        <a:rPr lang="en-GB" sz="1400">
                          <a:solidFill>
                            <a:srgbClr val="000000"/>
                          </a:solidFill>
                          <a:effectLst/>
                          <a:latin typeface="Trebuchet MS" panose="020B0603020202020204" pitchFamily="34" charset="0"/>
                          <a:ea typeface="Times New Roman"/>
                          <a:cs typeface="Calibri"/>
                        </a:rPr>
                        <a:t>)</a:t>
                      </a:r>
                      <a:endParaRPr lang="en-GB" sz="1400">
                        <a:effectLst/>
                        <a:latin typeface="Trebuchet MS" panose="020B0603020202020204" pitchFamily="34" charset="0"/>
                        <a:ea typeface="Trebuchet MS"/>
                        <a:cs typeface="Trebuchet MS"/>
                      </a:endParaRPr>
                    </a:p>
                  </a:txBody>
                  <a:tcPr marL="67911" marR="679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9654">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Report</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Case record identification</a:t>
                      </a:r>
                      <a:endParaRPr lang="en-GB" sz="1400">
                        <a:effectLst/>
                        <a:latin typeface="Trebuchet MS" panose="020B0603020202020204" pitchFamily="34" charset="0"/>
                        <a:ea typeface="Trebuchet MS"/>
                        <a:cs typeface="Trebuchet MS"/>
                      </a:endParaRPr>
                    </a:p>
                  </a:txBody>
                  <a:tcPr marL="67911" marR="679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400" i="1">
                          <a:solidFill>
                            <a:srgbClr val="000000"/>
                          </a:solidFill>
                          <a:effectLst/>
                          <a:latin typeface="Trebuchet MS" panose="020B0603020202020204" pitchFamily="34" charset="0"/>
                          <a:ea typeface="Times New Roman"/>
                          <a:cs typeface="Calibri"/>
                        </a:rPr>
                        <a:t>To retrieve a form, and ensure that it is not duplicated in the database</a:t>
                      </a:r>
                      <a:endParaRPr lang="en-GB" sz="1400">
                        <a:effectLst/>
                        <a:latin typeface="Trebuchet MS" panose="020B0603020202020204" pitchFamily="34" charset="0"/>
                        <a:ea typeface="Trebuchet MS"/>
                        <a:cs typeface="Trebuchet MS"/>
                      </a:endParaRPr>
                    </a:p>
                  </a:txBody>
                  <a:tcPr marL="67911" marR="679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29654">
                <a:tc>
                  <a:txBody>
                    <a:bodyPr/>
                    <a:lstStyle/>
                    <a:p>
                      <a:pPr algn="l"/>
                      <a:endParaRPr lang="en-GB" sz="1400" dirty="0">
                        <a:effectLst/>
                        <a:latin typeface="Trebuchet MS" panose="020B0603020202020204" pitchFamily="34" charset="0"/>
                        <a:cs typeface="Arial"/>
                      </a:endParaRPr>
                    </a:p>
                  </a:txBody>
                  <a:tcPr marL="67911" marR="67911" marT="0" marB="0">
                    <a:lnL>
                      <a:noFill/>
                    </a:lnL>
                    <a:lnR>
                      <a:noFill/>
                    </a:lnR>
                    <a:lnT>
                      <a:noFill/>
                    </a:lnT>
                    <a:lnB>
                      <a:noFill/>
                    </a:lnB>
                  </a:tcPr>
                </a:tc>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City, province, state, or territory</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a:solidFill>
                            <a:srgbClr val="000000"/>
                          </a:solidFill>
                          <a:effectLst/>
                          <a:latin typeface="Trebuchet MS" panose="020B0603020202020204" pitchFamily="34" charset="0"/>
                          <a:ea typeface="Times New Roman"/>
                          <a:cs typeface="Calibri"/>
                        </a:rPr>
                        <a:t>To identify the prevalence of congenital anomalies by place of birth</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2"/>
                  </a:ext>
                </a:extLst>
              </a:tr>
              <a:tr h="264827">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Father</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Name(s)</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a:solidFill>
                            <a:srgbClr val="000000"/>
                          </a:solidFill>
                          <a:effectLst/>
                          <a:latin typeface="Trebuchet MS" panose="020B0603020202020204" pitchFamily="34" charset="0"/>
                          <a:ea typeface="Times New Roman"/>
                          <a:cs typeface="Calibri"/>
                        </a:rPr>
                        <a:t>To retrieve information, link infant</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3"/>
                  </a:ext>
                </a:extLst>
              </a:tr>
              <a:tr h="410938">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Mother</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Name(s)</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a:solidFill>
                            <a:srgbClr val="000000"/>
                          </a:solidFill>
                          <a:effectLst/>
                          <a:latin typeface="Trebuchet MS" panose="020B0603020202020204" pitchFamily="34" charset="0"/>
                          <a:ea typeface="Times New Roman"/>
                          <a:cs typeface="Calibri"/>
                        </a:rPr>
                        <a:t>To retrieve information, link infant</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4"/>
                  </a:ext>
                </a:extLst>
              </a:tr>
              <a:tr h="1059306">
                <a:tc>
                  <a:txBody>
                    <a:bodyPr/>
                    <a:lstStyle/>
                    <a:p>
                      <a:pPr algn="l"/>
                      <a:endParaRPr lang="en-GB" sz="1400">
                        <a:effectLst/>
                        <a:latin typeface="Trebuchet MS" panose="020B0603020202020204" pitchFamily="34" charset="0"/>
                        <a:cs typeface="Arial"/>
                      </a:endParaRPr>
                    </a:p>
                  </a:txBody>
                  <a:tcPr marL="67911" marR="67911" marT="0" marB="0">
                    <a:lnL>
                      <a:noFill/>
                    </a:lnL>
                    <a:lnR>
                      <a:noFill/>
                    </a:lnR>
                    <a:lnT>
                      <a:noFill/>
                    </a:lnT>
                    <a:lnB>
                      <a:noFill/>
                    </a:lnB>
                  </a:tcPr>
                </a:tc>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Mother's date of birth, or age if date of birth is not available</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dirty="0">
                          <a:solidFill>
                            <a:srgbClr val="000000"/>
                          </a:solidFill>
                          <a:effectLst/>
                          <a:latin typeface="Trebuchet MS" panose="020B0603020202020204" pitchFamily="34" charset="0"/>
                          <a:ea typeface="Times New Roman"/>
                          <a:cs typeface="Calibri"/>
                        </a:rPr>
                        <a:t>To identify the distribution and prevalence of congenital anomalies by maternal age (maternal age is a risk factor for some congenital anomalies)</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5"/>
                  </a:ext>
                </a:extLst>
              </a:tr>
              <a:tr h="529654">
                <a:tc>
                  <a:txBody>
                    <a:bodyPr/>
                    <a:lstStyle/>
                    <a:p>
                      <a:pPr algn="l"/>
                      <a:endParaRPr lang="en-GB" sz="1400" dirty="0">
                        <a:effectLst/>
                        <a:latin typeface="Trebuchet MS" panose="020B0603020202020204" pitchFamily="34" charset="0"/>
                        <a:cs typeface="Arial"/>
                      </a:endParaRPr>
                    </a:p>
                  </a:txBody>
                  <a:tcPr marL="67911" marR="67911" marT="0" marB="0">
                    <a:lnL>
                      <a:noFill/>
                    </a:lnL>
                    <a:lnR>
                      <a:noFill/>
                    </a:lnR>
                    <a:lnT>
                      <a:noFill/>
                    </a:lnT>
                    <a:lnB>
                      <a:noFill/>
                    </a:lnB>
                  </a:tcPr>
                </a:tc>
                <a:tc>
                  <a:txBody>
                    <a:bodyPr/>
                    <a:lstStyle/>
                    <a:p>
                      <a:pPr algn="l">
                        <a:spcAft>
                          <a:spcPts val="0"/>
                        </a:spcAft>
                      </a:pPr>
                      <a:r>
                        <a:rPr lang="en-GB" sz="1400" dirty="0">
                          <a:solidFill>
                            <a:srgbClr val="000000"/>
                          </a:solidFill>
                          <a:effectLst/>
                          <a:latin typeface="Trebuchet MS" panose="020B0603020202020204" pitchFamily="34" charset="0"/>
                          <a:ea typeface="Times New Roman"/>
                          <a:cs typeface="Calibri"/>
                        </a:rPr>
                        <a:t>Total number of pregnancies</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a:solidFill>
                            <a:srgbClr val="000000"/>
                          </a:solidFill>
                          <a:effectLst/>
                          <a:latin typeface="Trebuchet MS" panose="020B0603020202020204" pitchFamily="34" charset="0"/>
                          <a:ea typeface="Times New Roman"/>
                          <a:cs typeface="Calibri"/>
                        </a:rPr>
                        <a:t>To identify the distribution and prevalence of congenital anomalies by previous parity</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6"/>
                  </a:ext>
                </a:extLst>
              </a:tr>
              <a:tr h="794479">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Infant</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Date of birth</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dirty="0">
                          <a:solidFill>
                            <a:srgbClr val="000000"/>
                          </a:solidFill>
                          <a:effectLst/>
                          <a:latin typeface="Trebuchet MS" panose="020B0603020202020204" pitchFamily="34" charset="0"/>
                          <a:ea typeface="Times New Roman"/>
                          <a:cs typeface="Calibri"/>
                        </a:rPr>
                        <a:t>To retrieve information, and to ascertain the distribution of congenital anomalies by month/year</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7"/>
                  </a:ext>
                </a:extLst>
              </a:tr>
              <a:tr h="529654">
                <a:tc>
                  <a:txBody>
                    <a:bodyPr/>
                    <a:lstStyle/>
                    <a:p>
                      <a:pPr algn="l"/>
                      <a:endParaRPr lang="en-GB" sz="1400">
                        <a:effectLst/>
                        <a:latin typeface="Trebuchet MS" panose="020B0603020202020204" pitchFamily="34" charset="0"/>
                        <a:cs typeface="Arial"/>
                      </a:endParaRPr>
                    </a:p>
                  </a:txBody>
                  <a:tcPr marL="67911" marR="67911" marT="0" marB="0">
                    <a:lnL>
                      <a:noFill/>
                    </a:lnL>
                    <a:lnR>
                      <a:noFill/>
                    </a:lnR>
                    <a:lnT>
                      <a:noFill/>
                    </a:lnT>
                    <a:lnB>
                      <a:noFill/>
                    </a:lnB>
                  </a:tcPr>
                </a:tc>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Sex</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tc>
                  <a:txBody>
                    <a:bodyPr/>
                    <a:lstStyle/>
                    <a:p>
                      <a:pPr algn="l">
                        <a:spcAft>
                          <a:spcPts val="0"/>
                        </a:spcAft>
                      </a:pPr>
                      <a:r>
                        <a:rPr lang="en-GB" sz="1400" i="1" dirty="0">
                          <a:solidFill>
                            <a:srgbClr val="000000"/>
                          </a:solidFill>
                          <a:effectLst/>
                          <a:latin typeface="Trebuchet MS" panose="020B0603020202020204" pitchFamily="34" charset="0"/>
                          <a:ea typeface="Times New Roman"/>
                          <a:cs typeface="Calibri"/>
                        </a:rPr>
                        <a:t>To identify the distribution of congenital anomalies by sex</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a:noFill/>
                    </a:lnB>
                  </a:tcPr>
                </a:tc>
                <a:extLst>
                  <a:ext uri="{0D108BD9-81ED-4DB2-BD59-A6C34878D82A}">
                    <a16:rowId xmlns:a16="http://schemas.microsoft.com/office/drawing/2014/main" val="10008"/>
                  </a:ext>
                </a:extLst>
              </a:tr>
              <a:tr h="1059306">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 </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solidFill>
                            <a:srgbClr val="000000"/>
                          </a:solidFill>
                          <a:effectLst/>
                          <a:latin typeface="Trebuchet MS" panose="020B0603020202020204" pitchFamily="34" charset="0"/>
                          <a:ea typeface="Times New Roman"/>
                          <a:cs typeface="Calibri"/>
                        </a:rPr>
                        <a:t>Outcome at birth</a:t>
                      </a:r>
                      <a:endParaRPr lang="en-GB" sz="1400">
                        <a:effectLst/>
                        <a:latin typeface="Trebuchet MS" panose="020B0603020202020204" pitchFamily="34" charset="0"/>
                        <a:ea typeface="Trebuchet MS"/>
                        <a:cs typeface="Trebuchet MS"/>
                      </a:endParaRPr>
                    </a:p>
                  </a:txBody>
                  <a:tcPr marL="67911" marR="679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dirty="0">
                          <a:solidFill>
                            <a:srgbClr val="000000"/>
                          </a:solidFill>
                          <a:effectLst/>
                          <a:latin typeface="Trebuchet MS" panose="020B0603020202020204" pitchFamily="34" charset="0"/>
                          <a:ea typeface="Times New Roman"/>
                          <a:cs typeface="Calibri"/>
                        </a:rPr>
                        <a:t>To identify the distribution and prevalence of congenital anomalies by pregnancy outcome. Prevalence can be calculated by live births with or without stillbirths and elective terminations of pregnancy with </a:t>
                      </a:r>
                      <a:r>
                        <a:rPr lang="en-GB" sz="1400" i="1" dirty="0" err="1">
                          <a:solidFill>
                            <a:srgbClr val="000000"/>
                          </a:solidFill>
                          <a:effectLst/>
                          <a:latin typeface="Trebuchet MS" panose="020B0603020202020204" pitchFamily="34" charset="0"/>
                          <a:ea typeface="Times New Roman"/>
                          <a:cs typeface="Calibri"/>
                        </a:rPr>
                        <a:t>fetal</a:t>
                      </a:r>
                      <a:r>
                        <a:rPr lang="en-GB" sz="1400" i="1" dirty="0">
                          <a:solidFill>
                            <a:srgbClr val="000000"/>
                          </a:solidFill>
                          <a:effectLst/>
                          <a:latin typeface="Trebuchet MS" panose="020B0603020202020204" pitchFamily="34" charset="0"/>
                          <a:ea typeface="Times New Roman"/>
                          <a:cs typeface="Calibri"/>
                        </a:rPr>
                        <a:t> anomalies (ETOPFA)</a:t>
                      </a:r>
                      <a:endParaRPr lang="en-GB" sz="1400" dirty="0">
                        <a:effectLst/>
                        <a:latin typeface="Trebuchet MS" panose="020B0603020202020204" pitchFamily="34" charset="0"/>
                        <a:ea typeface="Trebuchet MS"/>
                        <a:cs typeface="Trebuchet MS"/>
                      </a:endParaRPr>
                    </a:p>
                  </a:txBody>
                  <a:tcPr marL="67911" marR="679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4821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571413" y="-80538"/>
            <a:ext cx="10515600" cy="934757"/>
          </a:xfrm>
        </p:spPr>
        <p:txBody>
          <a:bodyPr/>
          <a:lstStyle/>
          <a:p>
            <a:r>
              <a:rPr lang="it-IT" dirty="0"/>
              <a:t>Activity 3.7</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665747" y="614809"/>
            <a:ext cx="4843513" cy="5038014"/>
          </a:xfrm>
        </p:spPr>
        <p:txBody>
          <a:bodyPr>
            <a:normAutofit/>
          </a:bodyPr>
          <a:lstStyle/>
          <a:p>
            <a:pPr marL="0" indent="0">
              <a:buNone/>
            </a:pPr>
            <a:r>
              <a:rPr lang="en-US" dirty="0"/>
              <a:t>Review the form below, and consider which variables you would add or delete, and why.</a:t>
            </a:r>
          </a:p>
        </p:txBody>
      </p:sp>
      <p:pic>
        <p:nvPicPr>
          <p:cNvPr id="5" name="Picture 4">
            <a:extLst>
              <a:ext uri="{FF2B5EF4-FFF2-40B4-BE49-F238E27FC236}">
                <a16:creationId xmlns:a16="http://schemas.microsoft.com/office/drawing/2014/main" id="{32AC97BB-7916-8FF8-86B1-431F9EF0AE43}"/>
              </a:ext>
            </a:extLst>
          </p:cNvPr>
          <p:cNvPicPr>
            <a:picLocks noChangeAspect="1"/>
          </p:cNvPicPr>
          <p:nvPr/>
        </p:nvPicPr>
        <p:blipFill>
          <a:blip r:embed="rId3"/>
          <a:stretch>
            <a:fillRect/>
          </a:stretch>
        </p:blipFill>
        <p:spPr>
          <a:xfrm>
            <a:off x="6187692" y="549499"/>
            <a:ext cx="4843513" cy="6186209"/>
          </a:xfrm>
          <a:prstGeom prst="rect">
            <a:avLst/>
          </a:prstGeom>
          <a:effectLst>
            <a:softEdge rad="25400"/>
          </a:effectLst>
        </p:spPr>
      </p:pic>
      <p:sp>
        <p:nvSpPr>
          <p:cNvPr id="7" name="TextBox 6">
            <a:extLst>
              <a:ext uri="{FF2B5EF4-FFF2-40B4-BE49-F238E27FC236}">
                <a16:creationId xmlns:a16="http://schemas.microsoft.com/office/drawing/2014/main" id="{C7C345C9-0269-BADA-B19F-98C91DF6BCDB}"/>
              </a:ext>
            </a:extLst>
          </p:cNvPr>
          <p:cNvSpPr txBox="1"/>
          <p:nvPr/>
        </p:nvSpPr>
        <p:spPr>
          <a:xfrm>
            <a:off x="6096000" y="111588"/>
            <a:ext cx="6097656" cy="369332"/>
          </a:xfrm>
          <a:prstGeom prst="rect">
            <a:avLst/>
          </a:prstGeom>
          <a:noFill/>
        </p:spPr>
        <p:txBody>
          <a:bodyPr wrap="square">
            <a:spAutoFit/>
          </a:bodyPr>
          <a:lstStyle/>
          <a:p>
            <a:r>
              <a:rPr lang="en-US" dirty="0"/>
              <a:t>Birth defects surveillance </a:t>
            </a:r>
            <a:r>
              <a:rPr lang="en-US" dirty="0" err="1"/>
              <a:t>programme</a:t>
            </a:r>
            <a:endParaRPr lang="en-US" dirty="0"/>
          </a:p>
        </p:txBody>
      </p:sp>
    </p:spTree>
    <p:extLst>
      <p:ext uri="{BB962C8B-B14F-4D97-AF65-F5344CB8AC3E}">
        <p14:creationId xmlns:p14="http://schemas.microsoft.com/office/powerpoint/2010/main" val="104855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699995" y="29357"/>
            <a:ext cx="10515600" cy="934757"/>
          </a:xfrm>
        </p:spPr>
        <p:txBody>
          <a:bodyPr/>
          <a:lstStyle/>
          <a:p>
            <a:r>
              <a:rPr lang="it-IT" dirty="0"/>
              <a:t>Activity 3.8</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774808" y="803114"/>
            <a:ext cx="10787743" cy="5038014"/>
          </a:xfrm>
        </p:spPr>
        <p:txBody>
          <a:bodyPr>
            <a:normAutofit/>
          </a:bodyPr>
          <a:lstStyle/>
          <a:p>
            <a:pPr marL="0" indent="0">
              <a:buNone/>
            </a:pPr>
            <a:r>
              <a:rPr lang="en-US" dirty="0"/>
              <a:t>Complete the flow chart.</a:t>
            </a:r>
          </a:p>
        </p:txBody>
      </p:sp>
      <p:pic>
        <p:nvPicPr>
          <p:cNvPr id="5" name="image80.jpeg">
            <a:extLst>
              <a:ext uri="{FF2B5EF4-FFF2-40B4-BE49-F238E27FC236}">
                <a16:creationId xmlns:a16="http://schemas.microsoft.com/office/drawing/2014/main" id="{A6BD25C8-24E6-7FE8-1234-C400564B7E67}"/>
              </a:ext>
            </a:extLst>
          </p:cNvPr>
          <p:cNvPicPr>
            <a:picLocks noChangeAspect="1"/>
          </p:cNvPicPr>
          <p:nvPr/>
        </p:nvPicPr>
        <p:blipFill>
          <a:blip r:embed="rId3" cstate="print"/>
          <a:stretch>
            <a:fillRect/>
          </a:stretch>
        </p:blipFill>
        <p:spPr>
          <a:xfrm>
            <a:off x="4921129" y="341712"/>
            <a:ext cx="7026336" cy="6093378"/>
          </a:xfrm>
          <a:prstGeom prst="rect">
            <a:avLst/>
          </a:prstGeom>
        </p:spPr>
      </p:pic>
    </p:spTree>
    <p:extLst>
      <p:ext uri="{BB962C8B-B14F-4D97-AF65-F5344CB8AC3E}">
        <p14:creationId xmlns:p14="http://schemas.microsoft.com/office/powerpoint/2010/main" val="321014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702128" y="177029"/>
            <a:ext cx="10787743" cy="5038014"/>
          </a:xfrm>
        </p:spPr>
        <p:txBody>
          <a:bodyPr>
            <a:normAutofit/>
          </a:bodyPr>
          <a:lstStyle/>
          <a:p>
            <a:pPr marL="0" indent="0">
              <a:buNone/>
            </a:pPr>
            <a:r>
              <a:rPr lang="en-US" dirty="0"/>
              <a:t>Possible response: </a:t>
            </a:r>
          </a:p>
        </p:txBody>
      </p:sp>
      <p:pic>
        <p:nvPicPr>
          <p:cNvPr id="8" name="image82.jpeg">
            <a:extLst>
              <a:ext uri="{FF2B5EF4-FFF2-40B4-BE49-F238E27FC236}">
                <a16:creationId xmlns:a16="http://schemas.microsoft.com/office/drawing/2014/main" id="{6F2DC29D-3185-5F4A-28F2-7A2B83C7E8F6}"/>
              </a:ext>
            </a:extLst>
          </p:cNvPr>
          <p:cNvPicPr>
            <a:picLocks noChangeAspect="1"/>
          </p:cNvPicPr>
          <p:nvPr/>
        </p:nvPicPr>
        <p:blipFill>
          <a:blip r:embed="rId3" cstate="print"/>
          <a:stretch>
            <a:fillRect/>
          </a:stretch>
        </p:blipFill>
        <p:spPr>
          <a:xfrm>
            <a:off x="3534310" y="177029"/>
            <a:ext cx="6764119" cy="6470507"/>
          </a:xfrm>
          <a:prstGeom prst="rect">
            <a:avLst/>
          </a:prstGeom>
        </p:spPr>
      </p:pic>
    </p:spTree>
    <p:extLst>
      <p:ext uri="{BB962C8B-B14F-4D97-AF65-F5344CB8AC3E}">
        <p14:creationId xmlns:p14="http://schemas.microsoft.com/office/powerpoint/2010/main" val="388579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08F44-BD80-41B6-B8DD-C40F0981EB6B}"/>
              </a:ext>
            </a:extLst>
          </p:cNvPr>
          <p:cNvSpPr/>
          <p:nvPr/>
        </p:nvSpPr>
        <p:spPr>
          <a:xfrm>
            <a:off x="0" y="1422400"/>
            <a:ext cx="12192000" cy="50852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p:txBody>
          <a:bodyPr/>
          <a:lstStyle/>
          <a:p>
            <a:r>
              <a:rPr lang="it-IT" dirty="0"/>
              <a:t>Birth prevalence</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852147" y="1397529"/>
            <a:ext cx="10787743" cy="5038014"/>
          </a:xfrm>
        </p:spPr>
        <p:txBody>
          <a:bodyPr>
            <a:normAutofit/>
          </a:bodyPr>
          <a:lstStyle/>
          <a:p>
            <a:pPr marL="0" indent="0" algn="ctr">
              <a:buNone/>
            </a:pPr>
            <a:r>
              <a:rPr lang="en-US" sz="4000" spc="-20" dirty="0">
                <a:effectLst/>
                <a:latin typeface="Trebuchet MS" panose="020B0603020202020204" pitchFamily="34" charset="0"/>
                <a:ea typeface="Trebuchet MS" panose="020B0603020202020204" pitchFamily="34" charset="0"/>
                <a:cs typeface="Trebuchet MS" panose="020B0603020202020204" pitchFamily="34" charset="0"/>
              </a:rPr>
              <a:t>Birth</a:t>
            </a:r>
            <a:r>
              <a:rPr lang="en-US" sz="40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4000" spc="-20" dirty="0">
                <a:effectLst/>
                <a:latin typeface="Trebuchet MS" panose="020B0603020202020204" pitchFamily="34" charset="0"/>
                <a:ea typeface="Trebuchet MS" panose="020B0603020202020204" pitchFamily="34" charset="0"/>
                <a:cs typeface="Trebuchet MS" panose="020B0603020202020204" pitchFamily="34" charset="0"/>
              </a:rPr>
              <a:t>prevalence</a:t>
            </a:r>
            <a:r>
              <a:rPr lang="en-US" sz="40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4000" i="1" spc="-20" dirty="0">
                <a:effectLst/>
                <a:latin typeface="Gill Sans MT" panose="020B0502020104020203" pitchFamily="34" charset="0"/>
                <a:ea typeface="Trebuchet MS" panose="020B0603020202020204" pitchFamily="34" charset="0"/>
                <a:cs typeface="Trebuchet MS" panose="020B0603020202020204" pitchFamily="34" charset="0"/>
              </a:rPr>
              <a:t>=</a:t>
            </a:r>
            <a:r>
              <a:rPr lang="en-US" sz="4000" i="1" spc="-110"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4000" i="1" spc="-20" dirty="0">
                <a:effectLst/>
                <a:latin typeface="Gill Sans MT" panose="020B0502020104020203" pitchFamily="34" charset="0"/>
                <a:ea typeface="Trebuchet MS" panose="020B0603020202020204" pitchFamily="34" charset="0"/>
                <a:cs typeface="Trebuchet MS" panose="020B0603020202020204" pitchFamily="34" charset="0"/>
              </a:rPr>
              <a:t>a/b</a:t>
            </a:r>
            <a:r>
              <a:rPr lang="en-US" sz="4000" i="1" spc="-105" dirty="0">
                <a:effectLst/>
                <a:latin typeface="Gill Sans MT" panose="020B0502020104020203" pitchFamily="34" charset="0"/>
                <a:ea typeface="Trebuchet MS" panose="020B0603020202020204" pitchFamily="34" charset="0"/>
                <a:cs typeface="Trebuchet MS" panose="020B0603020202020204" pitchFamily="34" charset="0"/>
              </a:rPr>
              <a:t> </a:t>
            </a:r>
            <a:r>
              <a:rPr lang="en-US" sz="4000" spc="-2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40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4000" spc="-20" dirty="0">
                <a:effectLst/>
                <a:latin typeface="Trebuchet MS" panose="020B0603020202020204" pitchFamily="34" charset="0"/>
                <a:ea typeface="Trebuchet MS" panose="020B0603020202020204" pitchFamily="34" charset="0"/>
                <a:cs typeface="Trebuchet MS" panose="020B0603020202020204" pitchFamily="34" charset="0"/>
              </a:rPr>
              <a:t>10</a:t>
            </a:r>
            <a:r>
              <a:rPr lang="en-US" sz="4000"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4000" spc="-25"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US" sz="4000" dirty="0">
              <a:effectLst/>
              <a:latin typeface="Trebuchet MS" panose="020B0603020202020204" pitchFamily="34" charset="0"/>
              <a:ea typeface="Trebuchet MS" panose="020B0603020202020204" pitchFamily="34" charset="0"/>
              <a:cs typeface="Trebuchet MS" panose="020B0603020202020204" pitchFamily="34" charset="0"/>
            </a:endParaRPr>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id="{3C43B35D-157F-E5DB-0F52-F09A9B030165}"/>
              </a:ext>
            </a:extLst>
          </p:cNvPr>
          <p:cNvPicPr>
            <a:picLocks noChangeAspect="1"/>
          </p:cNvPicPr>
          <p:nvPr/>
        </p:nvPicPr>
        <p:blipFill>
          <a:blip r:embed="rId3"/>
          <a:stretch>
            <a:fillRect/>
          </a:stretch>
        </p:blipFill>
        <p:spPr>
          <a:xfrm>
            <a:off x="1290638" y="2227604"/>
            <a:ext cx="9910762" cy="4280075"/>
          </a:xfrm>
          <a:prstGeom prst="rect">
            <a:avLst/>
          </a:prstGeom>
        </p:spPr>
      </p:pic>
    </p:spTree>
    <p:extLst>
      <p:ext uri="{BB962C8B-B14F-4D97-AF65-F5344CB8AC3E}">
        <p14:creationId xmlns:p14="http://schemas.microsoft.com/office/powerpoint/2010/main" val="368290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238125" y="-57480"/>
            <a:ext cx="10515600" cy="934757"/>
          </a:xfrm>
        </p:spPr>
        <p:txBody>
          <a:bodyPr/>
          <a:lstStyle/>
          <a:p>
            <a:r>
              <a:rPr lang="it-IT" dirty="0"/>
              <a:t>Activity 3.9</a:t>
            </a:r>
            <a:endParaRPr lang="es-AR" dirty="0"/>
          </a:p>
        </p:txBody>
      </p:sp>
      <p:sp>
        <p:nvSpPr>
          <p:cNvPr id="19" name="Rectangle 15">
            <a:extLst>
              <a:ext uri="{FF2B5EF4-FFF2-40B4-BE49-F238E27FC236}">
                <a16:creationId xmlns:a16="http://schemas.microsoft.com/office/drawing/2014/main" id="{D26C1B59-BCDE-1950-1B8C-B4491937AE6B}"/>
              </a:ext>
            </a:extLst>
          </p:cNvPr>
          <p:cNvSpPr>
            <a:spLocks noChangeArrowheads="1"/>
          </p:cNvSpPr>
          <p:nvPr/>
        </p:nvSpPr>
        <p:spPr bwMode="auto">
          <a:xfrm>
            <a:off x="332508" y="604836"/>
            <a:ext cx="11800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Prevalence of neural tube defects by type of ascertainment, USA, 2010–2014</a:t>
            </a:r>
          </a:p>
        </p:txBody>
      </p:sp>
      <p:grpSp>
        <p:nvGrpSpPr>
          <p:cNvPr id="20" name="docshapegroup1146">
            <a:extLst>
              <a:ext uri="{FF2B5EF4-FFF2-40B4-BE49-F238E27FC236}">
                <a16:creationId xmlns:a16="http://schemas.microsoft.com/office/drawing/2014/main" id="{35B699E6-B99E-B63F-DA7E-C4FE738DA47B}"/>
              </a:ext>
            </a:extLst>
          </p:cNvPr>
          <p:cNvGrpSpPr>
            <a:grpSpLocks/>
          </p:cNvGrpSpPr>
          <p:nvPr/>
        </p:nvGrpSpPr>
        <p:grpSpPr bwMode="auto">
          <a:xfrm>
            <a:off x="5495925" y="8388350"/>
            <a:ext cx="5035550" cy="9525"/>
            <a:chOff x="2880" y="192"/>
            <a:chExt cx="7929" cy="15"/>
          </a:xfrm>
        </p:grpSpPr>
        <p:cxnSp>
          <p:nvCxnSpPr>
            <p:cNvPr id="21" name="Line 641">
              <a:extLst>
                <a:ext uri="{FF2B5EF4-FFF2-40B4-BE49-F238E27FC236}">
                  <a16:creationId xmlns:a16="http://schemas.microsoft.com/office/drawing/2014/main" id="{EC3C69B1-2322-4DD2-8462-39262BC49F49}"/>
                </a:ext>
              </a:extLst>
            </p:cNvPr>
            <p:cNvCxnSpPr>
              <a:cxnSpLocks noChangeShapeType="1"/>
            </p:cNvCxnSpPr>
            <p:nvPr/>
          </p:nvCxnSpPr>
          <p:spPr bwMode="auto">
            <a:xfrm>
              <a:off x="2880" y="199"/>
              <a:ext cx="17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640">
              <a:extLst>
                <a:ext uri="{FF2B5EF4-FFF2-40B4-BE49-F238E27FC236}">
                  <a16:creationId xmlns:a16="http://schemas.microsoft.com/office/drawing/2014/main" id="{4A54F05B-060B-64B9-1E2A-34228E9890C4}"/>
                </a:ext>
              </a:extLst>
            </p:cNvPr>
            <p:cNvCxnSpPr>
              <a:cxnSpLocks noChangeShapeType="1"/>
            </p:cNvCxnSpPr>
            <p:nvPr/>
          </p:nvCxnSpPr>
          <p:spPr bwMode="auto">
            <a:xfrm>
              <a:off x="4635" y="199"/>
              <a:ext cx="167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639">
              <a:extLst>
                <a:ext uri="{FF2B5EF4-FFF2-40B4-BE49-F238E27FC236}">
                  <a16:creationId xmlns:a16="http://schemas.microsoft.com/office/drawing/2014/main" id="{D1260F3E-3DA1-1C09-EA66-45319A6DA1EF}"/>
                </a:ext>
              </a:extLst>
            </p:cNvPr>
            <p:cNvCxnSpPr>
              <a:cxnSpLocks noChangeShapeType="1"/>
            </p:cNvCxnSpPr>
            <p:nvPr/>
          </p:nvCxnSpPr>
          <p:spPr bwMode="auto">
            <a:xfrm>
              <a:off x="6308" y="199"/>
              <a:ext cx="1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638">
              <a:extLst>
                <a:ext uri="{FF2B5EF4-FFF2-40B4-BE49-F238E27FC236}">
                  <a16:creationId xmlns:a16="http://schemas.microsoft.com/office/drawing/2014/main" id="{A2F95FF5-99F7-11DD-C2EB-EC7B38B7355A}"/>
                </a:ext>
              </a:extLst>
            </p:cNvPr>
            <p:cNvCxnSpPr>
              <a:cxnSpLocks noChangeShapeType="1"/>
            </p:cNvCxnSpPr>
            <p:nvPr/>
          </p:nvCxnSpPr>
          <p:spPr bwMode="auto">
            <a:xfrm>
              <a:off x="7939" y="199"/>
              <a:ext cx="16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637">
              <a:extLst>
                <a:ext uri="{FF2B5EF4-FFF2-40B4-BE49-F238E27FC236}">
                  <a16:creationId xmlns:a16="http://schemas.microsoft.com/office/drawing/2014/main" id="{2AE08CFF-4951-943A-878A-1A147082275C}"/>
                </a:ext>
              </a:extLst>
            </p:cNvPr>
            <p:cNvCxnSpPr>
              <a:cxnSpLocks noChangeShapeType="1"/>
            </p:cNvCxnSpPr>
            <p:nvPr/>
          </p:nvCxnSpPr>
          <p:spPr bwMode="auto">
            <a:xfrm>
              <a:off x="9580" y="199"/>
              <a:ext cx="1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2" name="TextBox 31">
            <a:extLst>
              <a:ext uri="{FF2B5EF4-FFF2-40B4-BE49-F238E27FC236}">
                <a16:creationId xmlns:a16="http://schemas.microsoft.com/office/drawing/2014/main" id="{545D7584-CC6B-9C59-B957-64453B576AA9}"/>
              </a:ext>
            </a:extLst>
          </p:cNvPr>
          <p:cNvSpPr txBox="1"/>
          <p:nvPr/>
        </p:nvSpPr>
        <p:spPr>
          <a:xfrm>
            <a:off x="238125" y="5236064"/>
            <a:ext cx="11894497" cy="1323439"/>
          </a:xfrm>
          <a:prstGeom prst="rect">
            <a:avLst/>
          </a:prstGeom>
          <a:noFill/>
        </p:spPr>
        <p:txBody>
          <a:bodyPr wrap="square">
            <a:spAutoFit/>
          </a:bodyPr>
          <a:lstStyle/>
          <a:p>
            <a:r>
              <a:rPr lang="en-US" sz="2000" b="1" dirty="0"/>
              <a:t>Q: </a:t>
            </a:r>
            <a:r>
              <a:rPr lang="en-US" sz="2000" dirty="0"/>
              <a:t>Estimate the national prevalence for each neural tube defect and for the total neural tube defects per 10 000 live births. </a:t>
            </a:r>
          </a:p>
          <a:p>
            <a:r>
              <a:rPr lang="en-US" sz="2000" b="1" dirty="0"/>
              <a:t>Q: </a:t>
            </a:r>
            <a:r>
              <a:rPr lang="en-US" sz="2000" dirty="0"/>
              <a:t>Estimate the birth prevalence for each neural tube defect per 10 000 live births by type of ascertainment. </a:t>
            </a:r>
          </a:p>
          <a:p>
            <a:r>
              <a:rPr lang="en-US" sz="2000" b="1" dirty="0"/>
              <a:t>Q: </a:t>
            </a:r>
            <a:r>
              <a:rPr lang="en-US" sz="2000" dirty="0"/>
              <a:t>Estimate the birth prevalence for total neural tube defects per 10 000 live births by ascertainment.  </a:t>
            </a:r>
          </a:p>
        </p:txBody>
      </p:sp>
      <p:graphicFrame>
        <p:nvGraphicFramePr>
          <p:cNvPr id="8" name="Table 7"/>
          <p:cNvGraphicFramePr>
            <a:graphicFrameLocks noGrp="1"/>
          </p:cNvGraphicFramePr>
          <p:nvPr>
            <p:extLst>
              <p:ext uri="{D42A27DB-BD31-4B8C-83A1-F6EECF244321}">
                <p14:modId xmlns:p14="http://schemas.microsoft.com/office/powerpoint/2010/main" val="2688645078"/>
              </p:ext>
            </p:extLst>
          </p:nvPr>
        </p:nvGraphicFramePr>
        <p:xfrm>
          <a:off x="511703" y="1418241"/>
          <a:ext cx="10918298" cy="2722600"/>
        </p:xfrm>
        <a:graphic>
          <a:graphicData uri="http://schemas.openxmlformats.org/drawingml/2006/table">
            <a:tbl>
              <a:tblPr firstRow="1" firstCol="1" lastRow="1" lastCol="1" bandRow="1" bandCol="1"/>
              <a:tblGrid>
                <a:gridCol w="1996837">
                  <a:extLst>
                    <a:ext uri="{9D8B030D-6E8A-4147-A177-3AD203B41FA5}">
                      <a16:colId xmlns:a16="http://schemas.microsoft.com/office/drawing/2014/main" val="20000"/>
                    </a:ext>
                  </a:extLst>
                </a:gridCol>
                <a:gridCol w="2202108">
                  <a:extLst>
                    <a:ext uri="{9D8B030D-6E8A-4147-A177-3AD203B41FA5}">
                      <a16:colId xmlns:a16="http://schemas.microsoft.com/office/drawing/2014/main" val="20001"/>
                    </a:ext>
                  </a:extLst>
                </a:gridCol>
                <a:gridCol w="2202108">
                  <a:extLst>
                    <a:ext uri="{9D8B030D-6E8A-4147-A177-3AD203B41FA5}">
                      <a16:colId xmlns:a16="http://schemas.microsoft.com/office/drawing/2014/main" val="20002"/>
                    </a:ext>
                  </a:extLst>
                </a:gridCol>
                <a:gridCol w="2394387">
                  <a:extLst>
                    <a:ext uri="{9D8B030D-6E8A-4147-A177-3AD203B41FA5}">
                      <a16:colId xmlns:a16="http://schemas.microsoft.com/office/drawing/2014/main" val="20003"/>
                    </a:ext>
                  </a:extLst>
                </a:gridCol>
                <a:gridCol w="2122858">
                  <a:extLst>
                    <a:ext uri="{9D8B030D-6E8A-4147-A177-3AD203B41FA5}">
                      <a16:colId xmlns:a16="http://schemas.microsoft.com/office/drawing/2014/main" val="20004"/>
                    </a:ext>
                  </a:extLst>
                </a:gridCol>
              </a:tblGrid>
              <a:tr h="562959">
                <a:tc>
                  <a:txBody>
                    <a:bodyPr/>
                    <a:lstStyle/>
                    <a:p>
                      <a:pPr algn="l">
                        <a:spcAft>
                          <a:spcPts val="0"/>
                        </a:spcAft>
                      </a:pPr>
                      <a:r>
                        <a:rPr lang="en-GB" sz="1600" b="1" dirty="0">
                          <a:effectLst/>
                          <a:latin typeface="Trebuchet MS"/>
                          <a:ea typeface="Trebuchet MS"/>
                          <a:cs typeface="Trebuchet MS"/>
                        </a:rPr>
                        <a:t> </a:t>
                      </a:r>
                      <a:endParaRPr lang="en-GB" sz="1600" dirty="0">
                        <a:effectLst/>
                        <a:latin typeface="Trebuchet MS"/>
                        <a:ea typeface="Trebuchet MS"/>
                        <a:cs typeface="Trebuchet MS"/>
                      </a:endParaRPr>
                    </a:p>
                    <a:p>
                      <a:pPr algn="l">
                        <a:spcBef>
                          <a:spcPts val="15"/>
                        </a:spcBef>
                        <a:spcAft>
                          <a:spcPts val="0"/>
                        </a:spcAft>
                      </a:pPr>
                      <a:r>
                        <a:rPr lang="en-GB" sz="1600" b="1" dirty="0">
                          <a:effectLst/>
                          <a:latin typeface="Trebuchet MS"/>
                          <a:ea typeface="Trebuchet MS"/>
                          <a:cs typeface="Trebuchet MS"/>
                        </a:rPr>
                        <a:t> Neural tube defects</a:t>
                      </a:r>
                      <a:endParaRPr lang="en-GB" sz="1600" dirty="0">
                        <a:effectLst/>
                        <a:latin typeface="Trebuchet MS"/>
                        <a:ea typeface="Trebuchet MS"/>
                        <a:cs typeface="Trebuchet MS"/>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00965" marR="106680" indent="-635" algn="l">
                        <a:lnSpc>
                          <a:spcPct val="97000"/>
                        </a:lnSpc>
                        <a:spcBef>
                          <a:spcPts val="630"/>
                        </a:spcBef>
                        <a:spcAft>
                          <a:spcPts val="0"/>
                        </a:spcAft>
                      </a:pPr>
                      <a:r>
                        <a:rPr lang="en-GB" sz="1600" b="1" dirty="0">
                          <a:effectLst/>
                          <a:latin typeface="Trebuchet MS"/>
                          <a:ea typeface="Trebuchet MS"/>
                          <a:cs typeface="Trebuchet MS"/>
                        </a:rPr>
                        <a:t>Active </a:t>
                      </a:r>
                      <a:r>
                        <a:rPr lang="en-GB" sz="1600" b="1" dirty="0" err="1">
                          <a:effectLst/>
                          <a:latin typeface="Trebuchet MS"/>
                          <a:ea typeface="Trebuchet MS"/>
                          <a:cs typeface="Trebuchet MS"/>
                        </a:rPr>
                        <a:t>ascertainment</a:t>
                      </a:r>
                      <a:r>
                        <a:rPr lang="en-GB" sz="1600" b="1" baseline="30000" dirty="0" err="1">
                          <a:effectLst/>
                          <a:latin typeface="Trebuchet MS"/>
                          <a:ea typeface="Trebuchet MS"/>
                          <a:cs typeface="Trebuchet MS"/>
                        </a:rPr>
                        <a:t>a</a:t>
                      </a:r>
                      <a:endParaRPr lang="en-GB" sz="1600" dirty="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18110" indent="-635" algn="l">
                        <a:lnSpc>
                          <a:spcPct val="97000"/>
                        </a:lnSpc>
                        <a:spcBef>
                          <a:spcPts val="630"/>
                        </a:spcBef>
                        <a:spcAft>
                          <a:spcPts val="0"/>
                        </a:spcAft>
                      </a:pPr>
                      <a:r>
                        <a:rPr lang="en-GB" sz="1600" b="1" dirty="0">
                          <a:effectLst/>
                          <a:latin typeface="Trebuchet MS"/>
                          <a:ea typeface="Trebuchet MS"/>
                          <a:cs typeface="Trebuchet MS"/>
                        </a:rPr>
                        <a:t>Hybrid </a:t>
                      </a:r>
                      <a:r>
                        <a:rPr lang="en-GB" sz="1600" b="1" dirty="0" err="1">
                          <a:effectLst/>
                          <a:latin typeface="Trebuchet MS"/>
                          <a:ea typeface="Trebuchet MS"/>
                          <a:cs typeface="Trebuchet MS"/>
                        </a:rPr>
                        <a:t>ascertainment</a:t>
                      </a:r>
                      <a:r>
                        <a:rPr lang="en-GB" sz="1600" b="1" baseline="30000" dirty="0" err="1">
                          <a:effectLst/>
                          <a:latin typeface="Trebuchet MS"/>
                          <a:ea typeface="Trebuchet MS"/>
                          <a:cs typeface="Trebuchet MS"/>
                        </a:rPr>
                        <a:t>b</a:t>
                      </a:r>
                      <a:endParaRPr lang="en-GB" sz="1600" dirty="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015" marR="152400" indent="-635" algn="l">
                        <a:lnSpc>
                          <a:spcPct val="97000"/>
                        </a:lnSpc>
                        <a:spcBef>
                          <a:spcPts val="630"/>
                        </a:spcBef>
                        <a:spcAft>
                          <a:spcPts val="0"/>
                        </a:spcAft>
                      </a:pPr>
                      <a:r>
                        <a:rPr lang="en-GB" sz="1600" b="1" dirty="0">
                          <a:effectLst/>
                          <a:latin typeface="Trebuchet MS"/>
                          <a:ea typeface="Trebuchet MS"/>
                          <a:cs typeface="Trebuchet MS"/>
                        </a:rPr>
                        <a:t>Passive </a:t>
                      </a:r>
                      <a:r>
                        <a:rPr lang="en-GB" sz="1600" b="1" dirty="0" err="1">
                          <a:effectLst/>
                          <a:latin typeface="Trebuchet MS"/>
                          <a:ea typeface="Trebuchet MS"/>
                          <a:cs typeface="Trebuchet MS"/>
                        </a:rPr>
                        <a:t>ascertainment</a:t>
                      </a:r>
                      <a:r>
                        <a:rPr lang="en-GB" sz="1600" b="1" baseline="30000" dirty="0" err="1">
                          <a:effectLst/>
                          <a:latin typeface="Trebuchet MS"/>
                          <a:ea typeface="Trebuchet MS"/>
                          <a:cs typeface="Trebuchet MS"/>
                        </a:rPr>
                        <a:t>c</a:t>
                      </a:r>
                      <a:endParaRPr lang="en-GB" sz="1600" dirty="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600" b="1" dirty="0">
                          <a:effectLst/>
                          <a:latin typeface="Trebuchet MS"/>
                          <a:ea typeface="Trebuchet MS"/>
                          <a:cs typeface="Trebuchet MS"/>
                        </a:rPr>
                        <a:t> </a:t>
                      </a:r>
                      <a:endParaRPr lang="en-GB" sz="1600" dirty="0">
                        <a:effectLst/>
                        <a:latin typeface="Trebuchet MS"/>
                        <a:ea typeface="Trebuchet MS"/>
                        <a:cs typeface="Trebuchet MS"/>
                      </a:endParaRPr>
                    </a:p>
                    <a:p>
                      <a:pPr algn="l">
                        <a:spcBef>
                          <a:spcPts val="15"/>
                        </a:spcBef>
                        <a:spcAft>
                          <a:spcPts val="0"/>
                        </a:spcAft>
                      </a:pPr>
                      <a:r>
                        <a:rPr lang="en-GB" sz="1600" b="1" dirty="0">
                          <a:effectLst/>
                          <a:latin typeface="Trebuchet MS"/>
                          <a:ea typeface="Trebuchet MS"/>
                          <a:cs typeface="Trebuchet MS"/>
                        </a:rPr>
                        <a:t> National</a:t>
                      </a:r>
                      <a:endParaRPr lang="en-GB" sz="1600" dirty="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833">
                <a:tc>
                  <a:txBody>
                    <a:bodyPr/>
                    <a:lstStyle/>
                    <a:p>
                      <a:pPr marL="75565">
                        <a:spcBef>
                          <a:spcPts val="200"/>
                        </a:spcBef>
                        <a:spcAft>
                          <a:spcPts val="0"/>
                        </a:spcAft>
                      </a:pPr>
                      <a:r>
                        <a:rPr lang="en-GB" sz="1600">
                          <a:effectLst/>
                          <a:latin typeface="Trebuchet MS"/>
                          <a:ea typeface="Trebuchet MS"/>
                          <a:cs typeface="Trebuchet MS"/>
                        </a:rPr>
                        <a:t>Anencephaly</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422275" marR="335915" algn="ctr">
                        <a:spcBef>
                          <a:spcPts val="250"/>
                        </a:spcBef>
                        <a:spcAft>
                          <a:spcPts val="0"/>
                        </a:spcAft>
                      </a:pPr>
                      <a:r>
                        <a:rPr lang="en-GB" sz="1600" dirty="0">
                          <a:effectLst/>
                          <a:latin typeface="Trebuchet MS"/>
                          <a:ea typeface="Trebuchet MS"/>
                          <a:cs typeface="Trebuchet MS"/>
                        </a:rPr>
                        <a:t>1306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424180" algn="ctr">
                        <a:spcBef>
                          <a:spcPts val="200"/>
                        </a:spcBef>
                        <a:spcAft>
                          <a:spcPts val="0"/>
                        </a:spcAft>
                      </a:pPr>
                      <a:r>
                        <a:rPr lang="en-GB" sz="1600" dirty="0">
                          <a:effectLst/>
                          <a:latin typeface="Trebuchet MS"/>
                          <a:ea typeface="Trebuchet MS"/>
                          <a:cs typeface="Trebuchet MS"/>
                        </a:rPr>
                        <a:t>379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419735" algn="ctr">
                        <a:spcBef>
                          <a:spcPts val="200"/>
                        </a:spcBef>
                        <a:spcAft>
                          <a:spcPts val="0"/>
                        </a:spcAft>
                      </a:pPr>
                      <a:r>
                        <a:rPr lang="en-GB" sz="1600">
                          <a:effectLst/>
                          <a:latin typeface="Trebuchet MS"/>
                          <a:ea typeface="Trebuchet MS"/>
                          <a:cs typeface="Trebuchet MS"/>
                        </a:rPr>
                        <a:t>466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252095" marR="255270" algn="ctr">
                        <a:spcBef>
                          <a:spcPts val="200"/>
                        </a:spcBef>
                        <a:spcAft>
                          <a:spcPts val="0"/>
                        </a:spcAft>
                      </a:pPr>
                      <a:r>
                        <a:rPr lang="en-GB" sz="1600">
                          <a:effectLst/>
                          <a:latin typeface="Trebuchet MS"/>
                          <a:ea typeface="Trebuchet MS"/>
                          <a:cs typeface="Trebuchet MS"/>
                        </a:rPr>
                        <a:t>2151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657926">
                <a:tc>
                  <a:txBody>
                    <a:bodyPr/>
                    <a:lstStyle/>
                    <a:p>
                      <a:pPr marL="76200">
                        <a:spcBef>
                          <a:spcPts val="240"/>
                        </a:spcBef>
                        <a:spcAft>
                          <a:spcPts val="0"/>
                        </a:spcAft>
                      </a:pPr>
                      <a:r>
                        <a:rPr lang="en-GB" sz="1600">
                          <a:effectLst/>
                          <a:latin typeface="Trebuchet MS"/>
                          <a:ea typeface="Trebuchet MS"/>
                          <a:cs typeface="Trebuchet MS"/>
                        </a:rPr>
                        <a:t>Spina bifida</a:t>
                      </a:r>
                    </a:p>
                  </a:txBody>
                  <a:tcPr marL="0" marR="0" marT="0" marB="0">
                    <a:lnL>
                      <a:noFill/>
                    </a:lnL>
                    <a:lnR>
                      <a:noFill/>
                    </a:lnR>
                    <a:lnT>
                      <a:noFill/>
                    </a:lnT>
                    <a:lnB>
                      <a:noFill/>
                    </a:lnB>
                  </a:tcPr>
                </a:tc>
                <a:tc>
                  <a:txBody>
                    <a:bodyPr/>
                    <a:lstStyle/>
                    <a:p>
                      <a:pPr marL="415925" marR="398145" algn="ctr">
                        <a:spcBef>
                          <a:spcPts val="295"/>
                        </a:spcBef>
                        <a:spcAft>
                          <a:spcPts val="0"/>
                        </a:spcAft>
                      </a:pPr>
                      <a:r>
                        <a:rPr lang="en-GB" sz="1600">
                          <a:effectLst/>
                          <a:latin typeface="Trebuchet MS"/>
                          <a:ea typeface="Trebuchet MS"/>
                          <a:cs typeface="Trebuchet MS"/>
                        </a:rPr>
                        <a:t>2082</a:t>
                      </a:r>
                    </a:p>
                  </a:txBody>
                  <a:tcPr marL="0" marR="0" marT="0" marB="0" anchor="ctr">
                    <a:lnL>
                      <a:noFill/>
                    </a:lnL>
                    <a:lnR>
                      <a:noFill/>
                    </a:lnR>
                    <a:lnT>
                      <a:noFill/>
                    </a:lnT>
                    <a:lnB>
                      <a:noFill/>
                    </a:lnB>
                  </a:tcPr>
                </a:tc>
                <a:tc>
                  <a:txBody>
                    <a:bodyPr/>
                    <a:lstStyle/>
                    <a:p>
                      <a:pPr marR="424180" algn="ctr">
                        <a:spcBef>
                          <a:spcPts val="240"/>
                        </a:spcBef>
                        <a:spcAft>
                          <a:spcPts val="0"/>
                        </a:spcAft>
                      </a:pPr>
                      <a:r>
                        <a:rPr lang="en-GB" sz="1600" dirty="0">
                          <a:effectLst/>
                          <a:latin typeface="Trebuchet MS"/>
                          <a:ea typeface="Trebuchet MS"/>
                          <a:cs typeface="Trebuchet MS"/>
                        </a:rPr>
                        <a:t>1293</a:t>
                      </a:r>
                    </a:p>
                  </a:txBody>
                  <a:tcPr marL="0" marR="0" marT="0" marB="0" anchor="ctr">
                    <a:lnL>
                      <a:noFill/>
                    </a:lnL>
                    <a:lnR>
                      <a:noFill/>
                    </a:lnR>
                    <a:lnT>
                      <a:noFill/>
                    </a:lnT>
                    <a:lnB>
                      <a:noFill/>
                    </a:lnB>
                  </a:tcPr>
                </a:tc>
                <a:tc>
                  <a:txBody>
                    <a:bodyPr/>
                    <a:lstStyle/>
                    <a:p>
                      <a:pPr marR="419735" algn="ctr">
                        <a:spcBef>
                          <a:spcPts val="240"/>
                        </a:spcBef>
                        <a:spcAft>
                          <a:spcPts val="0"/>
                        </a:spcAft>
                      </a:pPr>
                      <a:r>
                        <a:rPr lang="en-GB" sz="1600" dirty="0">
                          <a:effectLst/>
                          <a:latin typeface="Trebuchet MS"/>
                          <a:ea typeface="Trebuchet MS"/>
                          <a:cs typeface="Trebuchet MS"/>
                        </a:rPr>
                        <a:t>1241</a:t>
                      </a:r>
                    </a:p>
                  </a:txBody>
                  <a:tcPr marL="0" marR="0" marT="0" marB="0" anchor="ctr">
                    <a:lnL>
                      <a:noFill/>
                    </a:lnL>
                    <a:lnR>
                      <a:noFill/>
                    </a:lnR>
                    <a:lnT>
                      <a:noFill/>
                    </a:lnT>
                    <a:lnB>
                      <a:noFill/>
                    </a:lnB>
                  </a:tcPr>
                </a:tc>
                <a:tc>
                  <a:txBody>
                    <a:bodyPr/>
                    <a:lstStyle/>
                    <a:p>
                      <a:pPr marL="252095" marR="255270" algn="ctr">
                        <a:spcBef>
                          <a:spcPts val="240"/>
                        </a:spcBef>
                        <a:spcAft>
                          <a:spcPts val="0"/>
                        </a:spcAft>
                      </a:pPr>
                      <a:r>
                        <a:rPr lang="en-GB" sz="1600">
                          <a:effectLst/>
                          <a:latin typeface="Trebuchet MS"/>
                          <a:ea typeface="Trebuchet MS"/>
                          <a:cs typeface="Trebuchet MS"/>
                        </a:rPr>
                        <a:t>4616</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420798">
                <a:tc>
                  <a:txBody>
                    <a:bodyPr/>
                    <a:lstStyle/>
                    <a:p>
                      <a:pPr marL="76200">
                        <a:spcBef>
                          <a:spcPts val="240"/>
                        </a:spcBef>
                        <a:spcAft>
                          <a:spcPts val="0"/>
                        </a:spcAft>
                      </a:pPr>
                      <a:r>
                        <a:rPr lang="en-GB" sz="1600">
                          <a:effectLst/>
                          <a:latin typeface="Trebuchet MS"/>
                          <a:ea typeface="Trebuchet MS"/>
                          <a:cs typeface="Trebuchet MS"/>
                        </a:rPr>
                        <a:t>Encephalocele</a:t>
                      </a:r>
                    </a:p>
                  </a:txBody>
                  <a:tcPr marL="0" marR="0" marT="0" marB="0">
                    <a:lnL>
                      <a:noFill/>
                    </a:lnL>
                    <a:lnR>
                      <a:noFill/>
                    </a:lnR>
                    <a:lnT>
                      <a:noFill/>
                    </a:lnT>
                    <a:lnB>
                      <a:noFill/>
                    </a:lnB>
                  </a:tcPr>
                </a:tc>
                <a:tc>
                  <a:txBody>
                    <a:bodyPr/>
                    <a:lstStyle/>
                    <a:p>
                      <a:pPr marL="422275" marR="335280" algn="ctr">
                        <a:spcBef>
                          <a:spcPts val="295"/>
                        </a:spcBef>
                        <a:spcAft>
                          <a:spcPts val="0"/>
                        </a:spcAft>
                      </a:pPr>
                      <a:r>
                        <a:rPr lang="en-GB" sz="1600">
                          <a:effectLst/>
                          <a:latin typeface="Trebuchet MS"/>
                          <a:ea typeface="Trebuchet MS"/>
                          <a:cs typeface="Trebuchet MS"/>
                        </a:rPr>
                        <a:t>559</a:t>
                      </a:r>
                    </a:p>
                  </a:txBody>
                  <a:tcPr marL="0" marR="0" marT="0" marB="0" anchor="ctr">
                    <a:lnL>
                      <a:noFill/>
                    </a:lnL>
                    <a:lnR>
                      <a:noFill/>
                    </a:lnR>
                    <a:lnT>
                      <a:noFill/>
                    </a:lnT>
                    <a:lnB>
                      <a:noFill/>
                    </a:lnB>
                  </a:tcPr>
                </a:tc>
                <a:tc>
                  <a:txBody>
                    <a:bodyPr/>
                    <a:lstStyle/>
                    <a:p>
                      <a:pPr marR="424180" algn="ctr">
                        <a:spcBef>
                          <a:spcPts val="240"/>
                        </a:spcBef>
                        <a:spcAft>
                          <a:spcPts val="0"/>
                        </a:spcAft>
                      </a:pPr>
                      <a:r>
                        <a:rPr lang="en-GB" sz="1600">
                          <a:effectLst/>
                          <a:latin typeface="Trebuchet MS"/>
                          <a:ea typeface="Trebuchet MS"/>
                          <a:cs typeface="Trebuchet MS"/>
                        </a:rPr>
                        <a:t>326</a:t>
                      </a:r>
                    </a:p>
                  </a:txBody>
                  <a:tcPr marL="0" marR="0" marT="0" marB="0" anchor="ctr">
                    <a:lnL>
                      <a:noFill/>
                    </a:lnL>
                    <a:lnR>
                      <a:noFill/>
                    </a:lnR>
                    <a:lnT>
                      <a:noFill/>
                    </a:lnT>
                    <a:lnB>
                      <a:noFill/>
                    </a:lnB>
                  </a:tcPr>
                </a:tc>
                <a:tc>
                  <a:txBody>
                    <a:bodyPr/>
                    <a:lstStyle/>
                    <a:p>
                      <a:pPr marR="419735" algn="ctr">
                        <a:spcBef>
                          <a:spcPts val="240"/>
                        </a:spcBef>
                        <a:spcAft>
                          <a:spcPts val="0"/>
                        </a:spcAft>
                      </a:pPr>
                      <a:r>
                        <a:rPr lang="en-GB" sz="1600" dirty="0">
                          <a:effectLst/>
                          <a:latin typeface="Trebuchet MS"/>
                          <a:ea typeface="Trebuchet MS"/>
                          <a:cs typeface="Trebuchet MS"/>
                        </a:rPr>
                        <a:t>285</a:t>
                      </a:r>
                    </a:p>
                  </a:txBody>
                  <a:tcPr marL="0" marR="0" marT="0" marB="0" anchor="ctr">
                    <a:lnL>
                      <a:noFill/>
                    </a:lnL>
                    <a:lnR>
                      <a:noFill/>
                    </a:lnR>
                    <a:lnT>
                      <a:noFill/>
                    </a:lnT>
                    <a:lnB>
                      <a:noFill/>
                    </a:lnB>
                  </a:tcPr>
                </a:tc>
                <a:tc>
                  <a:txBody>
                    <a:bodyPr/>
                    <a:lstStyle/>
                    <a:p>
                      <a:pPr marL="252095" marR="210820" algn="ctr">
                        <a:spcBef>
                          <a:spcPts val="240"/>
                        </a:spcBef>
                        <a:spcAft>
                          <a:spcPts val="0"/>
                        </a:spcAft>
                      </a:pPr>
                      <a:r>
                        <a:rPr lang="en-GB" sz="1600">
                          <a:effectLst/>
                          <a:latin typeface="Trebuchet MS"/>
                          <a:ea typeface="Trebuchet MS"/>
                          <a:cs typeface="Trebuchet MS"/>
                        </a:rPr>
                        <a:t>1170</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671084">
                <a:tc>
                  <a:txBody>
                    <a:bodyPr/>
                    <a:lstStyle/>
                    <a:p>
                      <a:pPr marL="78105">
                        <a:lnSpc>
                          <a:spcPct val="102000"/>
                        </a:lnSpc>
                        <a:spcBef>
                          <a:spcPts val="240"/>
                        </a:spcBef>
                        <a:spcAft>
                          <a:spcPts val="0"/>
                        </a:spcAft>
                      </a:pPr>
                      <a:r>
                        <a:rPr lang="en-GB" sz="1600">
                          <a:effectLst/>
                          <a:latin typeface="Trebuchet MS"/>
                          <a:ea typeface="Trebuchet MS"/>
                          <a:cs typeface="Trebuchet MS"/>
                        </a:rPr>
                        <a:t>Total neural tube defects</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416560" marR="398145" algn="ctr">
                        <a:spcBef>
                          <a:spcPts val="295"/>
                        </a:spcBef>
                        <a:spcAft>
                          <a:spcPts val="0"/>
                        </a:spcAft>
                      </a:pPr>
                      <a:r>
                        <a:rPr lang="en-GB" sz="1600">
                          <a:effectLst/>
                          <a:latin typeface="Trebuchet MS"/>
                          <a:ea typeface="Trebuchet MS"/>
                          <a:cs typeface="Trebuchet MS"/>
                        </a:rPr>
                        <a:t>3947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424180" algn="ctr">
                        <a:spcBef>
                          <a:spcPts val="240"/>
                        </a:spcBef>
                        <a:spcAft>
                          <a:spcPts val="0"/>
                        </a:spcAft>
                      </a:pPr>
                      <a:r>
                        <a:rPr lang="en-GB" sz="1600">
                          <a:effectLst/>
                          <a:latin typeface="Trebuchet MS"/>
                          <a:ea typeface="Trebuchet MS"/>
                          <a:cs typeface="Trebuchet MS"/>
                        </a:rPr>
                        <a:t>1998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414655" algn="ctr">
                        <a:spcBef>
                          <a:spcPts val="240"/>
                        </a:spcBef>
                        <a:spcAft>
                          <a:spcPts val="0"/>
                        </a:spcAft>
                      </a:pPr>
                      <a:r>
                        <a:rPr lang="en-GB" sz="1600" dirty="0">
                          <a:effectLst/>
                          <a:latin typeface="Trebuchet MS"/>
                          <a:ea typeface="Trebuchet MS"/>
                          <a:cs typeface="Trebuchet MS"/>
                        </a:rPr>
                        <a:t>1992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52095" marR="255270" algn="ctr">
                        <a:spcBef>
                          <a:spcPts val="240"/>
                        </a:spcBef>
                        <a:spcAft>
                          <a:spcPts val="0"/>
                        </a:spcAft>
                      </a:pPr>
                      <a:r>
                        <a:rPr lang="en-GB" sz="1600" dirty="0">
                          <a:effectLst/>
                          <a:latin typeface="Trebuchet MS"/>
                          <a:ea typeface="Trebuchet MS"/>
                          <a:cs typeface="Trebuchet MS"/>
                        </a:rPr>
                        <a:t>7937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8"/>
          <p:cNvSpPr/>
          <p:nvPr/>
        </p:nvSpPr>
        <p:spPr>
          <a:xfrm>
            <a:off x="514490" y="4220401"/>
            <a:ext cx="11372710" cy="1015663"/>
          </a:xfrm>
          <a:prstGeom prst="rect">
            <a:avLst/>
          </a:prstGeom>
        </p:spPr>
        <p:txBody>
          <a:bodyPr wrap="square">
            <a:spAutoFit/>
          </a:bodyPr>
          <a:lstStyle/>
          <a:p>
            <a:r>
              <a:rPr lang="en-GB" sz="1200" dirty="0"/>
              <a:t>a N=16 programmes; number of live births = 5 502 807</a:t>
            </a:r>
          </a:p>
          <a:p>
            <a:r>
              <a:rPr lang="en-GB" sz="1200" dirty="0"/>
              <a:t>b N=10 programmes; number of live births = 4 792 252</a:t>
            </a:r>
          </a:p>
          <a:p>
            <a:r>
              <a:rPr lang="en-GB" sz="1200" dirty="0"/>
              <a:t>c N=13 programmes; number of live births= 3 528 713</a:t>
            </a:r>
          </a:p>
          <a:p>
            <a:r>
              <a:rPr lang="en-GB" sz="1200" dirty="0"/>
              <a:t>Source: Mai CT, </a:t>
            </a:r>
            <a:r>
              <a:rPr lang="en-GB" sz="1200" dirty="0" err="1"/>
              <a:t>Isenburg</a:t>
            </a:r>
            <a:r>
              <a:rPr lang="en-GB" sz="1200" dirty="0"/>
              <a:t> JL, Canfield MA, et al. National population-based estimates for major birth defects, 2010–2014. Birth Defects Res. 2019;1–16. (https://doi.org/10.1002/bdr2.1589).</a:t>
            </a:r>
          </a:p>
        </p:txBody>
      </p:sp>
    </p:spTree>
    <p:extLst>
      <p:ext uri="{BB962C8B-B14F-4D97-AF65-F5344CB8AC3E}">
        <p14:creationId xmlns:p14="http://schemas.microsoft.com/office/powerpoint/2010/main" val="293007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4DF-ECE4-4B46-BC36-418F44FEA83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FB1CCFF-DB49-4AFB-807B-C28003634ADA}"/>
              </a:ext>
            </a:extLst>
          </p:cNvPr>
          <p:cNvSpPr>
            <a:spLocks noGrp="1"/>
          </p:cNvSpPr>
          <p:nvPr>
            <p:ph idx="1"/>
          </p:nvPr>
        </p:nvSpPr>
        <p:spPr>
          <a:xfrm>
            <a:off x="838200" y="1627323"/>
            <a:ext cx="10191750" cy="4001318"/>
          </a:xfrm>
        </p:spPr>
        <p:txBody>
          <a:bodyPr>
            <a:normAutofit/>
          </a:bodyPr>
          <a:lstStyle/>
          <a:p>
            <a:pPr marL="0" indent="0">
              <a:buNone/>
            </a:pPr>
            <a:r>
              <a:rPr lang="en-US" dirty="0"/>
              <a:t>By the end of this module, participants will be able to:​</a:t>
            </a:r>
          </a:p>
          <a:p>
            <a:r>
              <a:rPr lang="en-US" dirty="0"/>
              <a:t>Describe the purpose and importance of public health surveillance for congenital anomalies</a:t>
            </a:r>
          </a:p>
        </p:txBody>
      </p:sp>
      <p:sp>
        <p:nvSpPr>
          <p:cNvPr id="5" name="TextBox 4">
            <a:extLst>
              <a:ext uri="{FF2B5EF4-FFF2-40B4-BE49-F238E27FC236}">
                <a16:creationId xmlns:a16="http://schemas.microsoft.com/office/drawing/2014/main" id="{D1C783FC-A655-790A-772A-426836333F56}"/>
              </a:ext>
            </a:extLst>
          </p:cNvPr>
          <p:cNvSpPr txBox="1"/>
          <p:nvPr/>
        </p:nvSpPr>
        <p:spPr>
          <a:xfrm>
            <a:off x="996950" y="4595003"/>
            <a:ext cx="9458960" cy="1477328"/>
          </a:xfrm>
          <a:prstGeom prst="rect">
            <a:avLst/>
          </a:prstGeom>
          <a:noFill/>
        </p:spPr>
        <p:txBody>
          <a:bodyPr wrap="square">
            <a:spAutoFit/>
          </a:bodyPr>
          <a:lstStyle/>
          <a:p>
            <a:pPr lvl="0"/>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a:t>
            </a:r>
            <a:r>
              <a:rPr kumimoji="0" lang="en-US" sz="18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Modules</a:t>
            </a:r>
            <a:r>
              <a:rPr kumimoji="0" lang="en-US" sz="1800" b="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1 </a:t>
            </a:r>
            <a:r>
              <a:rPr lang="en-GB" dirty="0"/>
              <a:t>– 3</a:t>
            </a:r>
            <a:r>
              <a:rPr kumimoji="0" lang="en-US" sz="18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are linked to </a:t>
            </a:r>
            <a:r>
              <a:rPr lang="en-US" dirty="0">
                <a:solidFill>
                  <a:srgbClr val="000000"/>
                </a:solidFill>
                <a:latin typeface="Calibri" panose="020F0502020204030204" pitchFamily="34" charset="0"/>
                <a:cs typeface="Calibri" panose="020F0502020204030204" pitchFamily="34" charset="0"/>
              </a:rPr>
              <a:t>c</a:t>
            </a:r>
            <a:r>
              <a:rPr kumimoji="0" lang="en-US" sz="1800" b="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hapters</a:t>
            </a:r>
            <a:r>
              <a:rPr kumimoji="0" lang="en-US" sz="18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 </a:t>
            </a:r>
            <a:r>
              <a:rPr lang="en-GB" dirty="0"/>
              <a:t>– 3</a:t>
            </a:r>
            <a:r>
              <a:rPr lang="en-US" dirty="0">
                <a:solidFill>
                  <a:srgbClr val="000000"/>
                </a:solidFill>
                <a:latin typeface="Calibri" panose="020F0502020204030204" pitchFamily="34" charset="0"/>
                <a:cs typeface="Calibri" panose="020F0502020204030204" pitchFamily="34" charset="0"/>
              </a:rPr>
              <a:t> of </a:t>
            </a:r>
            <a:r>
              <a:rPr lang="en-GB" dirty="0"/>
              <a:t>World Health Organization, United States </a:t>
            </a:r>
            <a:r>
              <a:rPr lang="en-GB" dirty="0" err="1"/>
              <a:t>Centers</a:t>
            </a:r>
            <a:r>
              <a:rPr lang="en-GB" dirty="0"/>
              <a:t> for Disease Control and Prevention</a:t>
            </a:r>
            <a:r>
              <a:rPr lang="ar-SA" dirty="0"/>
              <a:t> </a:t>
            </a:r>
            <a:r>
              <a:rPr lang="en-GB" dirty="0"/>
              <a:t>and International Clearinghouse for Birth Defects Monitoring Systems. Birth defects surveillance: a manual for programme managers, 2nd edition. World Health Organization; 2015. (</a:t>
            </a:r>
            <a:r>
              <a:rPr lang="en-GB" u="sng" dirty="0">
                <a:hlinkClick r:id="rId2"/>
              </a:rPr>
              <a:t>https://apps.who.int/iris/handle/10665/337425</a:t>
            </a:r>
            <a:r>
              <a:rPr lang="en-GB" u="sng" dirty="0"/>
              <a:t>)</a:t>
            </a:r>
            <a:r>
              <a:rPr lang="en-GB" dirty="0"/>
              <a:t>. License: CC BY-NC-SA 3.0 IGO.</a:t>
            </a:r>
          </a:p>
        </p:txBody>
      </p:sp>
    </p:spTree>
    <p:extLst>
      <p:ext uri="{BB962C8B-B14F-4D97-AF65-F5344CB8AC3E}">
        <p14:creationId xmlns:p14="http://schemas.microsoft.com/office/powerpoint/2010/main" val="2714577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D26C1B59-BCDE-1950-1B8C-B4491937AE6B}"/>
              </a:ext>
            </a:extLst>
          </p:cNvPr>
          <p:cNvSpPr>
            <a:spLocks noChangeArrowheads="1"/>
          </p:cNvSpPr>
          <p:nvPr/>
        </p:nvSpPr>
        <p:spPr bwMode="auto">
          <a:xfrm>
            <a:off x="190756" y="200055"/>
            <a:ext cx="11724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800" b="1" dirty="0"/>
              <a:t>Prevalence of neural tube defects by type of ascertainment, USA, 2010–2014</a:t>
            </a:r>
          </a:p>
        </p:txBody>
      </p:sp>
      <p:grpSp>
        <p:nvGrpSpPr>
          <p:cNvPr id="20" name="docshapegroup1146">
            <a:extLst>
              <a:ext uri="{FF2B5EF4-FFF2-40B4-BE49-F238E27FC236}">
                <a16:creationId xmlns:a16="http://schemas.microsoft.com/office/drawing/2014/main" id="{35B699E6-B99E-B63F-DA7E-C4FE738DA47B}"/>
              </a:ext>
            </a:extLst>
          </p:cNvPr>
          <p:cNvGrpSpPr>
            <a:grpSpLocks/>
          </p:cNvGrpSpPr>
          <p:nvPr/>
        </p:nvGrpSpPr>
        <p:grpSpPr bwMode="auto">
          <a:xfrm>
            <a:off x="5495925" y="8388350"/>
            <a:ext cx="5035550" cy="9525"/>
            <a:chOff x="2880" y="192"/>
            <a:chExt cx="7929" cy="15"/>
          </a:xfrm>
        </p:grpSpPr>
        <p:cxnSp>
          <p:nvCxnSpPr>
            <p:cNvPr id="21" name="Line 641">
              <a:extLst>
                <a:ext uri="{FF2B5EF4-FFF2-40B4-BE49-F238E27FC236}">
                  <a16:creationId xmlns:a16="http://schemas.microsoft.com/office/drawing/2014/main" id="{EC3C69B1-2322-4DD2-8462-39262BC49F49}"/>
                </a:ext>
              </a:extLst>
            </p:cNvPr>
            <p:cNvCxnSpPr>
              <a:cxnSpLocks noChangeShapeType="1"/>
            </p:cNvCxnSpPr>
            <p:nvPr/>
          </p:nvCxnSpPr>
          <p:spPr bwMode="auto">
            <a:xfrm>
              <a:off x="2880" y="199"/>
              <a:ext cx="17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640">
              <a:extLst>
                <a:ext uri="{FF2B5EF4-FFF2-40B4-BE49-F238E27FC236}">
                  <a16:creationId xmlns:a16="http://schemas.microsoft.com/office/drawing/2014/main" id="{4A54F05B-060B-64B9-1E2A-34228E9890C4}"/>
                </a:ext>
              </a:extLst>
            </p:cNvPr>
            <p:cNvCxnSpPr>
              <a:cxnSpLocks noChangeShapeType="1"/>
            </p:cNvCxnSpPr>
            <p:nvPr/>
          </p:nvCxnSpPr>
          <p:spPr bwMode="auto">
            <a:xfrm>
              <a:off x="4635" y="199"/>
              <a:ext cx="167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639">
              <a:extLst>
                <a:ext uri="{FF2B5EF4-FFF2-40B4-BE49-F238E27FC236}">
                  <a16:creationId xmlns:a16="http://schemas.microsoft.com/office/drawing/2014/main" id="{D1260F3E-3DA1-1C09-EA66-45319A6DA1EF}"/>
                </a:ext>
              </a:extLst>
            </p:cNvPr>
            <p:cNvCxnSpPr>
              <a:cxnSpLocks noChangeShapeType="1"/>
            </p:cNvCxnSpPr>
            <p:nvPr/>
          </p:nvCxnSpPr>
          <p:spPr bwMode="auto">
            <a:xfrm>
              <a:off x="6308" y="199"/>
              <a:ext cx="16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638">
              <a:extLst>
                <a:ext uri="{FF2B5EF4-FFF2-40B4-BE49-F238E27FC236}">
                  <a16:creationId xmlns:a16="http://schemas.microsoft.com/office/drawing/2014/main" id="{A2F95FF5-99F7-11DD-C2EB-EC7B38B7355A}"/>
                </a:ext>
              </a:extLst>
            </p:cNvPr>
            <p:cNvCxnSpPr>
              <a:cxnSpLocks noChangeShapeType="1"/>
            </p:cNvCxnSpPr>
            <p:nvPr/>
          </p:nvCxnSpPr>
          <p:spPr bwMode="auto">
            <a:xfrm>
              <a:off x="7939" y="199"/>
              <a:ext cx="16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637">
              <a:extLst>
                <a:ext uri="{FF2B5EF4-FFF2-40B4-BE49-F238E27FC236}">
                  <a16:creationId xmlns:a16="http://schemas.microsoft.com/office/drawing/2014/main" id="{2AE08CFF-4951-943A-878A-1A147082275C}"/>
                </a:ext>
              </a:extLst>
            </p:cNvPr>
            <p:cNvCxnSpPr>
              <a:cxnSpLocks noChangeShapeType="1"/>
            </p:cNvCxnSpPr>
            <p:nvPr/>
          </p:nvCxnSpPr>
          <p:spPr bwMode="auto">
            <a:xfrm>
              <a:off x="9580" y="199"/>
              <a:ext cx="1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0" name="TextBox 29">
            <a:extLst>
              <a:ext uri="{FF2B5EF4-FFF2-40B4-BE49-F238E27FC236}">
                <a16:creationId xmlns:a16="http://schemas.microsoft.com/office/drawing/2014/main" id="{8585C141-84E5-56CF-0833-07F52602F45B}"/>
              </a:ext>
            </a:extLst>
          </p:cNvPr>
          <p:cNvSpPr txBox="1"/>
          <p:nvPr/>
        </p:nvSpPr>
        <p:spPr>
          <a:xfrm>
            <a:off x="533911" y="4837826"/>
            <a:ext cx="11352371" cy="1015663"/>
          </a:xfrm>
          <a:prstGeom prst="rect">
            <a:avLst/>
          </a:prstGeom>
          <a:noFill/>
        </p:spPr>
        <p:txBody>
          <a:bodyPr wrap="square">
            <a:spAutoFit/>
          </a:bodyPr>
          <a:lstStyle/>
          <a:p>
            <a:r>
              <a:rPr lang="en-GB" sz="1200" dirty="0"/>
              <a:t>a N=16; number of live births = 5 502 807</a:t>
            </a:r>
          </a:p>
          <a:p>
            <a:r>
              <a:rPr lang="en-GB" sz="1200" dirty="0"/>
              <a:t>b N=10; number of live births = 4 792 252</a:t>
            </a:r>
          </a:p>
          <a:p>
            <a:r>
              <a:rPr lang="en-GB" sz="1200" dirty="0"/>
              <a:t>c N=13; number of live births = 3 528 713</a:t>
            </a:r>
            <a:br>
              <a:rPr lang="en-GB" sz="1200" dirty="0"/>
            </a:br>
            <a:r>
              <a:rPr lang="en-GB" sz="1200" dirty="0"/>
              <a:t>Source: Mai CT, </a:t>
            </a:r>
            <a:r>
              <a:rPr lang="en-GB" sz="1200" dirty="0" err="1"/>
              <a:t>Isenburg</a:t>
            </a:r>
            <a:r>
              <a:rPr lang="en-GB" sz="1200" dirty="0"/>
              <a:t> JL, Canfield MA, et al. National population-based estimates for major birth defects, 2010–2014. Birth Defects Res. 2019;1–16. (https://doi.org/10.1002/bdr2.1589).</a:t>
            </a:r>
            <a:r>
              <a:rPr lang="en-US" sz="1200" dirty="0">
                <a:latin typeface="Trebuchet MS" panose="020B0603020202020204" pitchFamily="34" charset="0"/>
                <a:ea typeface="Trebuchet MS" panose="020B0603020202020204" pitchFamily="34" charset="0"/>
                <a:cs typeface="Trebuchet MS" panose="020B0603020202020204" pitchFamily="34" charset="0"/>
              </a:rPr>
              <a:t>   </a:t>
            </a:r>
            <a:endParaRPr lang="en-US" sz="1200" dirty="0">
              <a:effectLst/>
              <a:latin typeface="Trebuchet MS" panose="020B0603020202020204" pitchFamily="34" charset="0"/>
              <a:ea typeface="Trebuchet MS" panose="020B0603020202020204" pitchFamily="34" charset="0"/>
              <a:cs typeface="Trebuchet MS" panose="020B0603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30990578"/>
              </p:ext>
            </p:extLst>
          </p:nvPr>
        </p:nvGraphicFramePr>
        <p:xfrm>
          <a:off x="651615" y="1071616"/>
          <a:ext cx="10609051" cy="3652786"/>
        </p:xfrm>
        <a:graphic>
          <a:graphicData uri="http://schemas.openxmlformats.org/drawingml/2006/table">
            <a:tbl>
              <a:tblPr firstRow="1" firstCol="1" bandRow="1"/>
              <a:tblGrid>
                <a:gridCol w="2024059">
                  <a:extLst>
                    <a:ext uri="{9D8B030D-6E8A-4147-A177-3AD203B41FA5}">
                      <a16:colId xmlns:a16="http://schemas.microsoft.com/office/drawing/2014/main" val="20000"/>
                    </a:ext>
                  </a:extLst>
                </a:gridCol>
                <a:gridCol w="734228">
                  <a:extLst>
                    <a:ext uri="{9D8B030D-6E8A-4147-A177-3AD203B41FA5}">
                      <a16:colId xmlns:a16="http://schemas.microsoft.com/office/drawing/2014/main" val="20001"/>
                    </a:ext>
                  </a:extLst>
                </a:gridCol>
                <a:gridCol w="1402705">
                  <a:extLst>
                    <a:ext uri="{9D8B030D-6E8A-4147-A177-3AD203B41FA5}">
                      <a16:colId xmlns:a16="http://schemas.microsoft.com/office/drawing/2014/main" val="20002"/>
                    </a:ext>
                  </a:extLst>
                </a:gridCol>
                <a:gridCol w="734228">
                  <a:extLst>
                    <a:ext uri="{9D8B030D-6E8A-4147-A177-3AD203B41FA5}">
                      <a16:colId xmlns:a16="http://schemas.microsoft.com/office/drawing/2014/main" val="20003"/>
                    </a:ext>
                  </a:extLst>
                </a:gridCol>
                <a:gridCol w="1402705">
                  <a:extLst>
                    <a:ext uri="{9D8B030D-6E8A-4147-A177-3AD203B41FA5}">
                      <a16:colId xmlns:a16="http://schemas.microsoft.com/office/drawing/2014/main" val="20004"/>
                    </a:ext>
                  </a:extLst>
                </a:gridCol>
                <a:gridCol w="727653">
                  <a:extLst>
                    <a:ext uri="{9D8B030D-6E8A-4147-A177-3AD203B41FA5}">
                      <a16:colId xmlns:a16="http://schemas.microsoft.com/office/drawing/2014/main" val="20005"/>
                    </a:ext>
                  </a:extLst>
                </a:gridCol>
                <a:gridCol w="1205450">
                  <a:extLst>
                    <a:ext uri="{9D8B030D-6E8A-4147-A177-3AD203B41FA5}">
                      <a16:colId xmlns:a16="http://schemas.microsoft.com/office/drawing/2014/main" val="20006"/>
                    </a:ext>
                  </a:extLst>
                </a:gridCol>
                <a:gridCol w="999427">
                  <a:extLst>
                    <a:ext uri="{9D8B030D-6E8A-4147-A177-3AD203B41FA5}">
                      <a16:colId xmlns:a16="http://schemas.microsoft.com/office/drawing/2014/main" val="20007"/>
                    </a:ext>
                  </a:extLst>
                </a:gridCol>
                <a:gridCol w="1378596">
                  <a:extLst>
                    <a:ext uri="{9D8B030D-6E8A-4147-A177-3AD203B41FA5}">
                      <a16:colId xmlns:a16="http://schemas.microsoft.com/office/drawing/2014/main" val="20008"/>
                    </a:ext>
                  </a:extLst>
                </a:gridCol>
              </a:tblGrid>
              <a:tr h="1160095">
                <a:tc>
                  <a:txBody>
                    <a:bodyPr/>
                    <a:lstStyle/>
                    <a:p>
                      <a:pPr>
                        <a:spcAft>
                          <a:spcPts val="0"/>
                        </a:spcAft>
                      </a:pPr>
                      <a:r>
                        <a:rPr lang="en-GB" sz="1600" b="1" dirty="0">
                          <a:solidFill>
                            <a:srgbClr val="000000"/>
                          </a:solidFill>
                          <a:effectLst/>
                          <a:latin typeface="Trebuchet MS"/>
                          <a:ea typeface="Times New Roman"/>
                          <a:cs typeface="Calibri"/>
                        </a:rPr>
                        <a:t> </a:t>
                      </a:r>
                      <a:endParaRPr lang="en-GB" sz="1600" dirty="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GB" sz="1600" b="1" dirty="0">
                          <a:solidFill>
                            <a:srgbClr val="000000"/>
                          </a:solidFill>
                          <a:effectLst/>
                          <a:latin typeface="Trebuchet MS"/>
                          <a:ea typeface="Times New Roman"/>
                          <a:cs typeface="Calibri"/>
                        </a:rPr>
                        <a:t>Active </a:t>
                      </a:r>
                      <a:r>
                        <a:rPr lang="en-GB" sz="1600" b="1" dirty="0" err="1">
                          <a:solidFill>
                            <a:srgbClr val="000000"/>
                          </a:solidFill>
                          <a:effectLst/>
                          <a:latin typeface="Trebuchet MS"/>
                          <a:ea typeface="Times New Roman"/>
                          <a:cs typeface="Calibri"/>
                        </a:rPr>
                        <a:t>ascertainment</a:t>
                      </a:r>
                      <a:r>
                        <a:rPr lang="en-GB" sz="1600" b="1" baseline="30000" dirty="0" err="1">
                          <a:solidFill>
                            <a:srgbClr val="000000"/>
                          </a:solidFill>
                          <a:effectLst/>
                          <a:latin typeface="Trebuchet MS"/>
                          <a:ea typeface="Times New Roman"/>
                          <a:cs typeface="Calibri"/>
                        </a:rPr>
                        <a:t>a</a:t>
                      </a:r>
                      <a:endParaRPr lang="en-GB" sz="1600" dirty="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pPr>
                      <a:r>
                        <a:rPr lang="en-GB" sz="1600" b="1">
                          <a:solidFill>
                            <a:srgbClr val="000000"/>
                          </a:solidFill>
                          <a:effectLst/>
                          <a:latin typeface="Trebuchet MS"/>
                          <a:ea typeface="Times New Roman"/>
                          <a:cs typeface="Calibri"/>
                        </a:rPr>
                        <a:t>Hybrid ascertainment</a:t>
                      </a:r>
                      <a:r>
                        <a:rPr lang="en-GB" sz="1600" b="1" baseline="30000">
                          <a:solidFill>
                            <a:srgbClr val="000000"/>
                          </a:solidFill>
                          <a:effectLst/>
                          <a:latin typeface="Trebuchet MS"/>
                          <a:ea typeface="Times New Roman"/>
                          <a:cs typeface="Calibri"/>
                        </a:rPr>
                        <a:t>b</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pPr>
                      <a:r>
                        <a:rPr lang="en-GB" sz="1600" b="1">
                          <a:solidFill>
                            <a:srgbClr val="000000"/>
                          </a:solidFill>
                          <a:effectLst/>
                          <a:latin typeface="Trebuchet MS"/>
                          <a:ea typeface="Times New Roman"/>
                          <a:cs typeface="Calibri"/>
                        </a:rPr>
                        <a:t>Passive ascertainment </a:t>
                      </a:r>
                      <a:r>
                        <a:rPr lang="en-GB" sz="1600" b="1" baseline="30000">
                          <a:solidFill>
                            <a:srgbClr val="000000"/>
                          </a:solidFill>
                          <a:effectLst/>
                          <a:latin typeface="Trebuchet MS"/>
                          <a:ea typeface="Times New Roman"/>
                          <a:cs typeface="Calibri"/>
                        </a:rPr>
                        <a:t>c</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pPr>
                      <a:r>
                        <a:rPr lang="en-GB" sz="1600" b="1">
                          <a:solidFill>
                            <a:srgbClr val="000000"/>
                          </a:solidFill>
                          <a:effectLst/>
                          <a:latin typeface="Trebuchet MS"/>
                          <a:ea typeface="Times New Roman"/>
                          <a:cs typeface="Calibri"/>
                        </a:rPr>
                        <a:t>National</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632061">
                <a:tc>
                  <a:txBody>
                    <a:bodyPr/>
                    <a:lstStyle/>
                    <a:p>
                      <a:pPr>
                        <a:spcAft>
                          <a:spcPts val="0"/>
                        </a:spcAft>
                      </a:pPr>
                      <a:r>
                        <a:rPr lang="en-GB" sz="1600" b="1">
                          <a:solidFill>
                            <a:srgbClr val="000000"/>
                          </a:solidFill>
                          <a:effectLst/>
                          <a:latin typeface="Trebuchet MS"/>
                          <a:ea typeface="Times New Roman"/>
                          <a:cs typeface="Calibri"/>
                        </a:rPr>
                        <a:t>Neural tube defects</a:t>
                      </a:r>
                      <a:endParaRPr lang="en-GB" sz="1600">
                        <a:effectLst/>
                        <a:latin typeface="Trebuchet MS"/>
                        <a:ea typeface="Trebuchet MS"/>
                        <a:cs typeface="Trebuchet MS"/>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Cases</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solidFill>
                            <a:srgbClr val="000000"/>
                          </a:solidFill>
                          <a:effectLst/>
                          <a:latin typeface="Trebuchet MS"/>
                          <a:ea typeface="Times New Roman"/>
                          <a:cs typeface="Calibri"/>
                        </a:rPr>
                        <a:t>Prevalence</a:t>
                      </a:r>
                      <a:endParaRPr lang="en-GB" sz="1600" dirty="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Cases</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Prevalence</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Cases</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Prevalence</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Cases</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solidFill>
                            <a:srgbClr val="000000"/>
                          </a:solidFill>
                          <a:effectLst/>
                          <a:latin typeface="Trebuchet MS"/>
                          <a:ea typeface="Times New Roman"/>
                          <a:cs typeface="Calibri"/>
                        </a:rPr>
                        <a:t>Prevalence</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523">
                <a:tc>
                  <a:txBody>
                    <a:bodyPr/>
                    <a:lstStyle/>
                    <a:p>
                      <a:pPr>
                        <a:spcAft>
                          <a:spcPts val="0"/>
                        </a:spcAft>
                      </a:pPr>
                      <a:r>
                        <a:rPr lang="en-GB" sz="1600">
                          <a:solidFill>
                            <a:srgbClr val="000000"/>
                          </a:solidFill>
                          <a:effectLst/>
                          <a:latin typeface="Trebuchet MS"/>
                          <a:ea typeface="Times New Roman"/>
                          <a:cs typeface="Calibri"/>
                        </a:rPr>
                        <a:t>Anencephaly</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1306</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2.37</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379</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dirty="0">
                          <a:solidFill>
                            <a:srgbClr val="000000"/>
                          </a:solidFill>
                          <a:effectLst/>
                          <a:latin typeface="Trebuchet MS"/>
                          <a:ea typeface="Times New Roman"/>
                          <a:cs typeface="Calibri"/>
                        </a:rPr>
                        <a:t>0.79</a:t>
                      </a:r>
                      <a:endParaRPr lang="en-GB" sz="1600" dirty="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466</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1.32</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2151</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effectLst/>
                          <a:latin typeface="Trebuchet MS"/>
                          <a:ea typeface="Times New Roman"/>
                          <a:cs typeface="Calibri"/>
                        </a:rPr>
                        <a:t>1.56</a:t>
                      </a:r>
                      <a:endParaRPr lang="en-GB" sz="1600">
                        <a:effectLst/>
                        <a:latin typeface="Trebuchet MS"/>
                        <a:ea typeface="Trebuchet MS"/>
                        <a:cs typeface="Trebuchet MS"/>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09523">
                <a:tc>
                  <a:txBody>
                    <a:bodyPr/>
                    <a:lstStyle/>
                    <a:p>
                      <a:pPr>
                        <a:spcAft>
                          <a:spcPts val="0"/>
                        </a:spcAft>
                      </a:pPr>
                      <a:r>
                        <a:rPr lang="en-GB" sz="1600">
                          <a:solidFill>
                            <a:srgbClr val="000000"/>
                          </a:solidFill>
                          <a:effectLst/>
                          <a:latin typeface="Trebuchet MS"/>
                          <a:ea typeface="Times New Roman"/>
                          <a:cs typeface="Calibri"/>
                        </a:rPr>
                        <a:t>Spina bifida</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2082</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3.78</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1293</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2.70</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dirty="0">
                          <a:solidFill>
                            <a:srgbClr val="000000"/>
                          </a:solidFill>
                          <a:effectLst/>
                          <a:latin typeface="Trebuchet MS"/>
                          <a:ea typeface="Times New Roman"/>
                          <a:cs typeface="Calibri"/>
                        </a:rPr>
                        <a:t>1241</a:t>
                      </a:r>
                      <a:endParaRPr lang="en-GB" sz="1600" dirty="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dirty="0">
                          <a:solidFill>
                            <a:srgbClr val="000000"/>
                          </a:solidFill>
                          <a:effectLst/>
                          <a:latin typeface="Trebuchet MS"/>
                          <a:ea typeface="Times New Roman"/>
                          <a:cs typeface="Calibri"/>
                        </a:rPr>
                        <a:t>3.52</a:t>
                      </a:r>
                      <a:endParaRPr lang="en-GB" sz="1600" dirty="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4616</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3.34</a:t>
                      </a:r>
                      <a:endParaRPr lang="en-GB" sz="1600">
                        <a:effectLst/>
                        <a:latin typeface="Trebuchet MS"/>
                        <a:ea typeface="Trebuchet MS"/>
                        <a:cs typeface="Trebuchet MS"/>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409523">
                <a:tc>
                  <a:txBody>
                    <a:bodyPr/>
                    <a:lstStyle/>
                    <a:p>
                      <a:pPr>
                        <a:spcAft>
                          <a:spcPts val="0"/>
                        </a:spcAft>
                      </a:pPr>
                      <a:r>
                        <a:rPr lang="en-GB" sz="1600">
                          <a:solidFill>
                            <a:srgbClr val="000000"/>
                          </a:solidFill>
                          <a:effectLst/>
                          <a:latin typeface="Trebuchet MS"/>
                          <a:ea typeface="Times New Roman"/>
                          <a:cs typeface="Calibri"/>
                        </a:rPr>
                        <a:t>Encephalocele</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559</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1.02</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326</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0.68</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285</a:t>
                      </a:r>
                      <a:endParaRPr lang="en-GB" sz="160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dirty="0">
                          <a:solidFill>
                            <a:srgbClr val="000000"/>
                          </a:solidFill>
                          <a:effectLst/>
                          <a:latin typeface="Trebuchet MS"/>
                          <a:ea typeface="Times New Roman"/>
                          <a:cs typeface="Calibri"/>
                        </a:rPr>
                        <a:t>0.81</a:t>
                      </a:r>
                      <a:endParaRPr lang="en-GB" sz="1600" dirty="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dirty="0">
                          <a:solidFill>
                            <a:srgbClr val="000000"/>
                          </a:solidFill>
                          <a:effectLst/>
                          <a:latin typeface="Trebuchet MS"/>
                          <a:ea typeface="Times New Roman"/>
                          <a:cs typeface="Calibri"/>
                        </a:rPr>
                        <a:t>1170</a:t>
                      </a:r>
                      <a:endParaRPr lang="en-GB" sz="1600" dirty="0">
                        <a:effectLst/>
                        <a:latin typeface="Trebuchet MS"/>
                        <a:ea typeface="Trebuchet MS"/>
                        <a:cs typeface="Trebuchet MS"/>
                      </a:endParaRPr>
                    </a:p>
                  </a:txBody>
                  <a:tcPr marL="68580" marR="68580" marT="0" marB="0" anchor="b">
                    <a:lnL>
                      <a:noFill/>
                    </a:lnL>
                    <a:lnR>
                      <a:noFill/>
                    </a:lnR>
                    <a:lnT>
                      <a:noFill/>
                    </a:lnT>
                    <a:lnB>
                      <a:noFill/>
                    </a:lnB>
                  </a:tcPr>
                </a:tc>
                <a:tc>
                  <a:txBody>
                    <a:bodyPr/>
                    <a:lstStyle/>
                    <a:p>
                      <a:pPr algn="ctr">
                        <a:spcAft>
                          <a:spcPts val="0"/>
                        </a:spcAft>
                      </a:pPr>
                      <a:r>
                        <a:rPr lang="en-GB" sz="1600">
                          <a:solidFill>
                            <a:srgbClr val="000000"/>
                          </a:solidFill>
                          <a:effectLst/>
                          <a:latin typeface="Trebuchet MS"/>
                          <a:ea typeface="Times New Roman"/>
                          <a:cs typeface="Calibri"/>
                        </a:rPr>
                        <a:t>0.85</a:t>
                      </a:r>
                      <a:endParaRPr lang="en-GB" sz="1600">
                        <a:effectLst/>
                        <a:latin typeface="Trebuchet MS"/>
                        <a:ea typeface="Trebuchet MS"/>
                        <a:cs typeface="Trebuchet MS"/>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632061">
                <a:tc>
                  <a:txBody>
                    <a:bodyPr/>
                    <a:lstStyle/>
                    <a:p>
                      <a:pPr>
                        <a:spcAft>
                          <a:spcPts val="0"/>
                        </a:spcAft>
                      </a:pPr>
                      <a:r>
                        <a:rPr lang="en-GB" sz="1600">
                          <a:solidFill>
                            <a:srgbClr val="000000"/>
                          </a:solidFill>
                          <a:effectLst/>
                          <a:latin typeface="Trebuchet MS"/>
                          <a:ea typeface="Times New Roman"/>
                          <a:cs typeface="Calibri"/>
                        </a:rPr>
                        <a:t>Total neural tube defects</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3947</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7.17</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1998</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4.17</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1992</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effectLst/>
                          <a:latin typeface="Trebuchet MS"/>
                          <a:ea typeface="Times New Roman"/>
                          <a:cs typeface="Calibri"/>
                        </a:rPr>
                        <a:t>5.65</a:t>
                      </a:r>
                      <a:endParaRPr lang="en-GB" sz="160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Trebuchet MS"/>
                          <a:ea typeface="Times New Roman"/>
                          <a:cs typeface="Calibri"/>
                        </a:rPr>
                        <a:t>7937</a:t>
                      </a:r>
                      <a:endParaRPr lang="en-GB" sz="1600" dirty="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Trebuchet MS"/>
                          <a:ea typeface="Times New Roman"/>
                          <a:cs typeface="Calibri"/>
                        </a:rPr>
                        <a:t>5.74</a:t>
                      </a:r>
                      <a:endParaRPr lang="en-GB" sz="1600" dirty="0">
                        <a:effectLst/>
                        <a:latin typeface="Trebuchet MS"/>
                        <a:ea typeface="Trebuchet MS"/>
                        <a:cs typeface="Trebuchet M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4311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237F1-4075-F236-27A5-254FCBEDD8EC}"/>
              </a:ext>
            </a:extLst>
          </p:cNvPr>
          <p:cNvSpPr/>
          <p:nvPr/>
        </p:nvSpPr>
        <p:spPr>
          <a:xfrm>
            <a:off x="0" y="803564"/>
            <a:ext cx="12192000" cy="4344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240632" y="-44667"/>
            <a:ext cx="10515600" cy="934757"/>
          </a:xfrm>
        </p:spPr>
        <p:txBody>
          <a:bodyPr/>
          <a:lstStyle/>
          <a:p>
            <a:r>
              <a:rPr lang="it-IT" dirty="0"/>
              <a:t>Activity 3.10</a:t>
            </a:r>
            <a:endParaRPr lang="es-AR" dirty="0"/>
          </a:p>
        </p:txBody>
      </p:sp>
      <p:sp>
        <p:nvSpPr>
          <p:cNvPr id="10" name="TextBox 9">
            <a:extLst>
              <a:ext uri="{FF2B5EF4-FFF2-40B4-BE49-F238E27FC236}">
                <a16:creationId xmlns:a16="http://schemas.microsoft.com/office/drawing/2014/main" id="{87570612-4968-2343-C925-2F9228ED7B75}"/>
              </a:ext>
            </a:extLst>
          </p:cNvPr>
          <p:cNvSpPr txBox="1"/>
          <p:nvPr/>
        </p:nvSpPr>
        <p:spPr>
          <a:xfrm>
            <a:off x="389467" y="946514"/>
            <a:ext cx="11240500" cy="808811"/>
          </a:xfrm>
          <a:prstGeom prst="rect">
            <a:avLst/>
          </a:prstGeom>
          <a:noFill/>
        </p:spPr>
        <p:txBody>
          <a:bodyPr wrap="square">
            <a:spAutoFit/>
          </a:bodyPr>
          <a:lstStyle/>
          <a:p>
            <a:pPr marR="0">
              <a:lnSpc>
                <a:spcPct val="97000"/>
              </a:lnSpc>
              <a:spcBef>
                <a:spcPts val="775"/>
              </a:spcBef>
              <a:spcAft>
                <a:spcPts val="0"/>
              </a:spcAft>
            </a:pPr>
            <a:r>
              <a:rPr lang="en-GB" sz="2400" spc="-20" dirty="0">
                <a:latin typeface="Century Gothic" panose="020B0502020202020204" pitchFamily="34" charset="0"/>
                <a:ea typeface="Century Gothic" panose="020B0502020202020204" pitchFamily="34" charset="0"/>
                <a:cs typeface="Century Gothic" panose="020B0502020202020204" pitchFamily="34" charset="0"/>
              </a:rPr>
              <a:t>Prevalence of neural tube defects in the USA per 10 000 live births by race/ethnicity (1995–2011)</a:t>
            </a:r>
            <a:endParaRPr lang="en-US" sz="24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4" name="TextBox 13">
            <a:extLst>
              <a:ext uri="{FF2B5EF4-FFF2-40B4-BE49-F238E27FC236}">
                <a16:creationId xmlns:a16="http://schemas.microsoft.com/office/drawing/2014/main" id="{8EE44D8B-5560-1193-781D-E9CD224504E8}"/>
              </a:ext>
            </a:extLst>
          </p:cNvPr>
          <p:cNvSpPr txBox="1"/>
          <p:nvPr/>
        </p:nvSpPr>
        <p:spPr>
          <a:xfrm>
            <a:off x="270932" y="4754076"/>
            <a:ext cx="11799148" cy="461665"/>
          </a:xfrm>
          <a:prstGeom prst="rect">
            <a:avLst/>
          </a:prstGeom>
          <a:noFill/>
        </p:spPr>
        <p:txBody>
          <a:bodyPr wrap="square">
            <a:spAutoFit/>
          </a:bodyPr>
          <a:lstStyle/>
          <a:p>
            <a:pPr lvl="0"/>
            <a:r>
              <a:rPr lang="fr-FR" sz="1200" dirty="0"/>
              <a:t>Source: Williams J, Mai CT, </a:t>
            </a:r>
            <a:r>
              <a:rPr lang="fr-FR" sz="1200" dirty="0" err="1"/>
              <a:t>Mulinare</a:t>
            </a:r>
            <a:r>
              <a:rPr lang="fr-FR" sz="1200" dirty="0"/>
              <a:t> J, et al. </a:t>
            </a:r>
            <a:r>
              <a:rPr lang="en-GB" sz="1200" dirty="0"/>
              <a:t>Updated estimates of neural tube defects prevented by mandatory folic acid fortification — United States, 1995–2011. MMWR </a:t>
            </a:r>
            <a:r>
              <a:rPr lang="en-GB" sz="1200" dirty="0" err="1"/>
              <a:t>Morb</a:t>
            </a:r>
            <a:r>
              <a:rPr lang="en-GB" sz="1200" dirty="0"/>
              <a:t> Mortal </a:t>
            </a:r>
            <a:r>
              <a:rPr lang="en-GB" sz="1200" dirty="0" err="1"/>
              <a:t>Wkly</a:t>
            </a:r>
            <a:r>
              <a:rPr lang="en-GB" sz="1200" dirty="0"/>
              <a:t> Rep. 2015;64:1–5. (</a:t>
            </a:r>
            <a:r>
              <a:rPr lang="en-GB" sz="1200" u="sng" dirty="0">
                <a:hlinkClick r:id="rId3"/>
              </a:rPr>
              <a:t>https://www.cdc.gov/mmwr/preview/mmwrhtml/mm6401a2.htm</a:t>
            </a:r>
            <a:r>
              <a:rPr lang="en-GB" sz="1200" dirty="0"/>
              <a:t>).</a:t>
            </a:r>
          </a:p>
        </p:txBody>
      </p:sp>
      <p:sp>
        <p:nvSpPr>
          <p:cNvPr id="16" name="TextBox 15">
            <a:extLst>
              <a:ext uri="{FF2B5EF4-FFF2-40B4-BE49-F238E27FC236}">
                <a16:creationId xmlns:a16="http://schemas.microsoft.com/office/drawing/2014/main" id="{FD1E90F8-63B1-F242-AF62-A5FE101543F4}"/>
              </a:ext>
            </a:extLst>
          </p:cNvPr>
          <p:cNvSpPr txBox="1"/>
          <p:nvPr/>
        </p:nvSpPr>
        <p:spPr>
          <a:xfrm>
            <a:off x="-240632" y="5185822"/>
            <a:ext cx="12310712" cy="1222129"/>
          </a:xfrm>
          <a:prstGeom prst="rect">
            <a:avLst/>
          </a:prstGeom>
          <a:noFill/>
        </p:spPr>
        <p:txBody>
          <a:bodyPr wrap="square">
            <a:spAutoFit/>
          </a:bodyPr>
          <a:lstStyle/>
          <a:p>
            <a:pPr marR="363855" lvl="1">
              <a:lnSpc>
                <a:spcPct val="96000"/>
              </a:lnSpc>
              <a:spcBef>
                <a:spcPts val="380"/>
              </a:spcBef>
              <a:spcAft>
                <a:spcPts val="0"/>
              </a:spcAft>
              <a:buClr>
                <a:srgbClr val="058D8D"/>
              </a:buClr>
              <a:buSzPts val="1200"/>
              <a:tabLst>
                <a:tab pos="1675765" algn="l"/>
                <a:tab pos="1676400" algn="l"/>
              </a:tabLst>
            </a:pPr>
            <a:r>
              <a:rPr lang="en-US" sz="2400" b="1" dirty="0">
                <a:effectLst/>
                <a:ea typeface="Trebuchet MS" panose="020B0603020202020204" pitchFamily="34" charset="0"/>
                <a:cs typeface="Trebuchet MS" panose="020B0603020202020204" pitchFamily="34" charset="0"/>
              </a:rPr>
              <a:t>Q: </a:t>
            </a:r>
            <a:r>
              <a:rPr lang="en-US" sz="2400" dirty="0">
                <a:effectLst/>
                <a:ea typeface="Trebuchet MS" panose="020B0603020202020204" pitchFamily="34" charset="0"/>
                <a:cs typeface="Trebuchet MS" panose="020B0603020202020204" pitchFamily="34" charset="0"/>
              </a:rPr>
              <a:t>Has folic acid fortification of staple foods impacted the prevalence of neural tube</a:t>
            </a:r>
            <a:r>
              <a:rPr lang="en-US" sz="2400" spc="-70"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defects?</a:t>
            </a:r>
          </a:p>
          <a:p>
            <a:pPr marR="0" lvl="1">
              <a:spcBef>
                <a:spcPts val="355"/>
              </a:spcBef>
              <a:spcAft>
                <a:spcPts val="0"/>
              </a:spcAft>
              <a:buClr>
                <a:srgbClr val="058D8D"/>
              </a:buClr>
              <a:buSzPts val="1200"/>
              <a:tabLst>
                <a:tab pos="1675765" algn="l"/>
                <a:tab pos="1676400" algn="l"/>
              </a:tabLst>
            </a:pPr>
            <a:r>
              <a:rPr lang="en-US" sz="2400" b="1" dirty="0">
                <a:effectLst/>
                <a:ea typeface="Trebuchet MS" panose="020B0603020202020204" pitchFamily="34" charset="0"/>
                <a:cs typeface="Trebuchet MS" panose="020B0603020202020204" pitchFamily="34" charset="0"/>
              </a:rPr>
              <a:t>Q: </a:t>
            </a:r>
            <a:r>
              <a:rPr lang="en-US" sz="2400" dirty="0">
                <a:effectLst/>
                <a:ea typeface="Trebuchet MS" panose="020B0603020202020204" pitchFamily="34" charset="0"/>
                <a:cs typeface="Trebuchet MS" panose="020B0603020202020204" pitchFamily="34" charset="0"/>
              </a:rPr>
              <a:t>If</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so,</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how</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has</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it</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impacted</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the</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prevalence</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of</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neural</a:t>
            </a:r>
            <a:r>
              <a:rPr lang="en-US" sz="2400" spc="-5" dirty="0">
                <a:effectLst/>
                <a:ea typeface="Trebuchet MS" panose="020B0603020202020204" pitchFamily="34" charset="0"/>
                <a:cs typeface="Trebuchet MS" panose="020B0603020202020204" pitchFamily="34" charset="0"/>
              </a:rPr>
              <a:t> </a:t>
            </a:r>
            <a:r>
              <a:rPr lang="en-US" sz="2400" dirty="0">
                <a:effectLst/>
                <a:ea typeface="Trebuchet MS" panose="020B0603020202020204" pitchFamily="34" charset="0"/>
                <a:cs typeface="Trebuchet MS" panose="020B0603020202020204" pitchFamily="34" charset="0"/>
              </a:rPr>
              <a:t>tube</a:t>
            </a:r>
            <a:r>
              <a:rPr lang="en-US" sz="2400" spc="-5" dirty="0">
                <a:effectLst/>
                <a:ea typeface="Trebuchet MS" panose="020B0603020202020204" pitchFamily="34" charset="0"/>
                <a:cs typeface="Trebuchet MS" panose="020B0603020202020204" pitchFamily="34" charset="0"/>
              </a:rPr>
              <a:t> </a:t>
            </a:r>
            <a:r>
              <a:rPr lang="en-US" sz="2400" spc="-10" dirty="0">
                <a:effectLst/>
                <a:ea typeface="Trebuchet MS" panose="020B0603020202020204" pitchFamily="34" charset="0"/>
                <a:cs typeface="Trebuchet MS" panose="020B0603020202020204" pitchFamily="34" charset="0"/>
              </a:rPr>
              <a:t>defects?</a:t>
            </a:r>
            <a:endParaRPr lang="en-US" sz="2400" dirty="0">
              <a:effectLst/>
              <a:ea typeface="Trebuchet MS" panose="020B0603020202020204" pitchFamily="34" charset="0"/>
              <a:cs typeface="Trebuchet MS" panose="020B0603020202020204" pitchFamily="34" charset="0"/>
            </a:endParaRPr>
          </a:p>
        </p:txBody>
      </p:sp>
      <p:graphicFrame>
        <p:nvGraphicFramePr>
          <p:cNvPr id="11" name="Table 10">
            <a:extLst>
              <a:ext uri="{FF2B5EF4-FFF2-40B4-BE49-F238E27FC236}">
                <a16:creationId xmlns:a16="http://schemas.microsoft.com/office/drawing/2014/main" id="{C8E519B1-6FB9-C466-B300-3D8E79A3BD9E}"/>
              </a:ext>
            </a:extLst>
          </p:cNvPr>
          <p:cNvGraphicFramePr>
            <a:graphicFrameLocks noGrp="1"/>
          </p:cNvGraphicFramePr>
          <p:nvPr>
            <p:extLst>
              <p:ext uri="{D42A27DB-BD31-4B8C-83A1-F6EECF244321}">
                <p14:modId xmlns:p14="http://schemas.microsoft.com/office/powerpoint/2010/main" val="646666872"/>
              </p:ext>
            </p:extLst>
          </p:nvPr>
        </p:nvGraphicFramePr>
        <p:xfrm>
          <a:off x="194303" y="1748647"/>
          <a:ext cx="11875777" cy="2911019"/>
        </p:xfrm>
        <a:graphic>
          <a:graphicData uri="http://schemas.openxmlformats.org/drawingml/2006/table">
            <a:tbl>
              <a:tblPr firstRow="1" firstCol="1" bandRow="1"/>
              <a:tblGrid>
                <a:gridCol w="1067462">
                  <a:extLst>
                    <a:ext uri="{9D8B030D-6E8A-4147-A177-3AD203B41FA5}">
                      <a16:colId xmlns:a16="http://schemas.microsoft.com/office/drawing/2014/main" val="1184139841"/>
                    </a:ext>
                  </a:extLst>
                </a:gridCol>
                <a:gridCol w="601318">
                  <a:extLst>
                    <a:ext uri="{9D8B030D-6E8A-4147-A177-3AD203B41FA5}">
                      <a16:colId xmlns:a16="http://schemas.microsoft.com/office/drawing/2014/main" val="2649090458"/>
                    </a:ext>
                  </a:extLst>
                </a:gridCol>
                <a:gridCol w="708660">
                  <a:extLst>
                    <a:ext uri="{9D8B030D-6E8A-4147-A177-3AD203B41FA5}">
                      <a16:colId xmlns:a16="http://schemas.microsoft.com/office/drawing/2014/main" val="3120059605"/>
                    </a:ext>
                  </a:extLst>
                </a:gridCol>
                <a:gridCol w="571500">
                  <a:extLst>
                    <a:ext uri="{9D8B030D-6E8A-4147-A177-3AD203B41FA5}">
                      <a16:colId xmlns:a16="http://schemas.microsoft.com/office/drawing/2014/main" val="2763649629"/>
                    </a:ext>
                  </a:extLst>
                </a:gridCol>
                <a:gridCol w="640080">
                  <a:extLst>
                    <a:ext uri="{9D8B030D-6E8A-4147-A177-3AD203B41FA5}">
                      <a16:colId xmlns:a16="http://schemas.microsoft.com/office/drawing/2014/main" val="3825101693"/>
                    </a:ext>
                  </a:extLst>
                </a:gridCol>
                <a:gridCol w="548640">
                  <a:extLst>
                    <a:ext uri="{9D8B030D-6E8A-4147-A177-3AD203B41FA5}">
                      <a16:colId xmlns:a16="http://schemas.microsoft.com/office/drawing/2014/main" val="1863342517"/>
                    </a:ext>
                  </a:extLst>
                </a:gridCol>
                <a:gridCol w="640080">
                  <a:extLst>
                    <a:ext uri="{9D8B030D-6E8A-4147-A177-3AD203B41FA5}">
                      <a16:colId xmlns:a16="http://schemas.microsoft.com/office/drawing/2014/main" val="2471183643"/>
                    </a:ext>
                  </a:extLst>
                </a:gridCol>
                <a:gridCol w="651510">
                  <a:extLst>
                    <a:ext uri="{9D8B030D-6E8A-4147-A177-3AD203B41FA5}">
                      <a16:colId xmlns:a16="http://schemas.microsoft.com/office/drawing/2014/main" val="2595312125"/>
                    </a:ext>
                  </a:extLst>
                </a:gridCol>
                <a:gridCol w="605790">
                  <a:extLst>
                    <a:ext uri="{9D8B030D-6E8A-4147-A177-3AD203B41FA5}">
                      <a16:colId xmlns:a16="http://schemas.microsoft.com/office/drawing/2014/main" val="3609401444"/>
                    </a:ext>
                  </a:extLst>
                </a:gridCol>
                <a:gridCol w="674370">
                  <a:extLst>
                    <a:ext uri="{9D8B030D-6E8A-4147-A177-3AD203B41FA5}">
                      <a16:colId xmlns:a16="http://schemas.microsoft.com/office/drawing/2014/main" val="1177098460"/>
                    </a:ext>
                  </a:extLst>
                </a:gridCol>
                <a:gridCol w="594360">
                  <a:extLst>
                    <a:ext uri="{9D8B030D-6E8A-4147-A177-3AD203B41FA5}">
                      <a16:colId xmlns:a16="http://schemas.microsoft.com/office/drawing/2014/main" val="792603428"/>
                    </a:ext>
                  </a:extLst>
                </a:gridCol>
                <a:gridCol w="628650">
                  <a:extLst>
                    <a:ext uri="{9D8B030D-6E8A-4147-A177-3AD203B41FA5}">
                      <a16:colId xmlns:a16="http://schemas.microsoft.com/office/drawing/2014/main" val="4222005059"/>
                    </a:ext>
                  </a:extLst>
                </a:gridCol>
                <a:gridCol w="674370">
                  <a:extLst>
                    <a:ext uri="{9D8B030D-6E8A-4147-A177-3AD203B41FA5}">
                      <a16:colId xmlns:a16="http://schemas.microsoft.com/office/drawing/2014/main" val="2677494402"/>
                    </a:ext>
                  </a:extLst>
                </a:gridCol>
                <a:gridCol w="617220">
                  <a:extLst>
                    <a:ext uri="{9D8B030D-6E8A-4147-A177-3AD203B41FA5}">
                      <a16:colId xmlns:a16="http://schemas.microsoft.com/office/drawing/2014/main" val="62279374"/>
                    </a:ext>
                  </a:extLst>
                </a:gridCol>
                <a:gridCol w="571500">
                  <a:extLst>
                    <a:ext uri="{9D8B030D-6E8A-4147-A177-3AD203B41FA5}">
                      <a16:colId xmlns:a16="http://schemas.microsoft.com/office/drawing/2014/main" val="1689354634"/>
                    </a:ext>
                  </a:extLst>
                </a:gridCol>
                <a:gridCol w="640080">
                  <a:extLst>
                    <a:ext uri="{9D8B030D-6E8A-4147-A177-3AD203B41FA5}">
                      <a16:colId xmlns:a16="http://schemas.microsoft.com/office/drawing/2014/main" val="758301252"/>
                    </a:ext>
                  </a:extLst>
                </a:gridCol>
                <a:gridCol w="571500">
                  <a:extLst>
                    <a:ext uri="{9D8B030D-6E8A-4147-A177-3AD203B41FA5}">
                      <a16:colId xmlns:a16="http://schemas.microsoft.com/office/drawing/2014/main" val="3743007884"/>
                    </a:ext>
                  </a:extLst>
                </a:gridCol>
                <a:gridCol w="683042">
                  <a:extLst>
                    <a:ext uri="{9D8B030D-6E8A-4147-A177-3AD203B41FA5}">
                      <a16:colId xmlns:a16="http://schemas.microsoft.com/office/drawing/2014/main" val="3082204364"/>
                    </a:ext>
                  </a:extLst>
                </a:gridCol>
                <a:gridCol w="185645">
                  <a:extLst>
                    <a:ext uri="{9D8B030D-6E8A-4147-A177-3AD203B41FA5}">
                      <a16:colId xmlns:a16="http://schemas.microsoft.com/office/drawing/2014/main" val="2214911338"/>
                    </a:ext>
                  </a:extLst>
                </a:gridCol>
              </a:tblGrid>
              <a:tr h="404671">
                <a:tc>
                  <a:txBody>
                    <a:bodyPr/>
                    <a:lstStyle/>
                    <a:p>
                      <a:pPr marL="0" marR="0" algn="r">
                        <a:spcBef>
                          <a:spcPts val="0"/>
                        </a:spcBef>
                        <a:spcAft>
                          <a:spcPts val="0"/>
                        </a:spcAft>
                      </a:pPr>
                      <a:r>
                        <a:rPr lang="en-US" sz="1400" b="1" spc="-10" dirty="0">
                          <a:effectLst/>
                          <a:latin typeface="Century Gothic" panose="020B0502020202020204" pitchFamily="34" charset="0"/>
                          <a:ea typeface="Trebuchet MS" panose="020B0603020202020204" pitchFamily="34" charset="0"/>
                          <a:cs typeface="Trebuchet MS" panose="020B0603020202020204" pitchFamily="34" charset="0"/>
                        </a:rPr>
                        <a:t> </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gridSpan="18">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Year</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F0F0F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0810455"/>
                  </a:ext>
                </a:extLst>
              </a:tr>
              <a:tr h="771184">
                <a:tc>
                  <a:txBody>
                    <a:bodyPr/>
                    <a:lstStyle/>
                    <a:p>
                      <a:pPr marL="0" marR="0">
                        <a:spcBef>
                          <a:spcPts val="0"/>
                        </a:spcBef>
                        <a:spcAft>
                          <a:spcPts val="0"/>
                        </a:spcAft>
                      </a:pPr>
                      <a:r>
                        <a:rPr lang="en-US" sz="1400" b="1" spc="-10" dirty="0">
                          <a:effectLst/>
                          <a:latin typeface="Century Gothic" panose="020B0502020202020204" pitchFamily="34" charset="0"/>
                          <a:ea typeface="Trebuchet MS" panose="020B0603020202020204" pitchFamily="34" charset="0"/>
                          <a:cs typeface="Trebuchet MS" panose="020B0603020202020204" pitchFamily="34" charset="0"/>
                        </a:rPr>
                        <a:t>Race/ </a:t>
                      </a:r>
                      <a:r>
                        <a:rPr lang="en-US" sz="1400" b="1" spc="-30" dirty="0">
                          <a:effectLst/>
                          <a:latin typeface="Century Gothic" panose="020B0502020202020204" pitchFamily="34" charset="0"/>
                          <a:ea typeface="Trebuchet MS" panose="020B0603020202020204" pitchFamily="34" charset="0"/>
                          <a:cs typeface="Trebuchet MS" panose="020B0603020202020204" pitchFamily="34" charset="0"/>
                        </a:rPr>
                        <a:t>ethnicity</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1995</a:t>
                      </a:r>
                      <a:endParaRPr lang="en-US" dirty="0"/>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1996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1997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1998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1999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2000</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2002</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2003</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2009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2010</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2011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 </a:t>
                      </a:r>
                    </a:p>
                  </a:txBody>
                  <a:tcPr marL="0" marR="0" marT="0" marB="0" anchor="ctr">
                    <a:lnL w="12700" cap="flat" cmpd="sng" algn="ctr">
                      <a:solidFill>
                        <a:srgbClr val="F0F0F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1951154"/>
                  </a:ext>
                </a:extLst>
              </a:tr>
              <a:tr h="578388">
                <a:tc>
                  <a:txBody>
                    <a:bodyPr/>
                    <a:lstStyle/>
                    <a:p>
                      <a:pPr marL="0" marR="0">
                        <a:spcBef>
                          <a:spcPts val="0"/>
                        </a:spcBef>
                        <a:spcAft>
                          <a:spcPts val="0"/>
                        </a:spcAft>
                      </a:pPr>
                      <a:r>
                        <a:rPr lang="en-US" sz="1400" spc="-10" dirty="0">
                          <a:effectLst/>
                          <a:latin typeface="Trebuchet MS" panose="020B0603020202020204" pitchFamily="34" charset="0"/>
                          <a:ea typeface="Trebuchet MS" panose="020B0603020202020204" pitchFamily="34" charset="0"/>
                          <a:cs typeface="Trebuchet MS" panose="020B0603020202020204" pitchFamily="34" charset="0"/>
                        </a:rPr>
                        <a:t>Caucasian</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r>
                        <a:rPr lang="en-US" sz="1400" dirty="0">
                          <a:solidFill>
                            <a:srgbClr val="000000"/>
                          </a:solidFill>
                          <a:effectLst/>
                          <a:latin typeface="Arial, Helvetica, sans-serif"/>
                          <a:ea typeface="Trebuchet MS" panose="020B0603020202020204" pitchFamily="34" charset="0"/>
                          <a:cs typeface="Calibri" panose="020F0502020204030204" pitchFamily="34" charset="0"/>
                        </a:rPr>
                        <a:t>7.1</a:t>
                      </a:r>
                      <a:endParaRPr lang="en-US" dirty="0"/>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7.8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5.3</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5.3</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5.2</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 </a:t>
                      </a:r>
                    </a:p>
                  </a:txBody>
                  <a:tcPr marL="0" marR="0" marT="0" marB="0" anchor="ctr">
                    <a:lnL w="12700" cap="flat" cmpd="sng" algn="ctr">
                      <a:solidFill>
                        <a:srgbClr val="F0F0F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7326394"/>
                  </a:ext>
                </a:extLst>
              </a:tr>
              <a:tr h="57838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Black</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r>
                        <a:rPr lang="en-US" sz="1400" dirty="0">
                          <a:solidFill>
                            <a:srgbClr val="000000"/>
                          </a:solidFill>
                          <a:effectLst/>
                          <a:latin typeface="Arial, Helvetica, sans-serif"/>
                          <a:ea typeface="Trebuchet MS" panose="020B0603020202020204" pitchFamily="34" charset="0"/>
                          <a:cs typeface="Calibri" panose="020F0502020204030204" pitchFamily="34" charset="0"/>
                        </a:rPr>
                        <a:t>4.9</a:t>
                      </a:r>
                      <a:endParaRPr lang="en-US" dirty="0"/>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5.2</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4.2</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4.1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3.7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 </a:t>
                      </a:r>
                    </a:p>
                  </a:txBody>
                  <a:tcPr marL="0" marR="0" marT="0" marB="0" anchor="ctr">
                    <a:lnL w="12700" cap="flat" cmpd="sng" algn="ctr">
                      <a:solidFill>
                        <a:srgbClr val="F0F0F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1008909"/>
                  </a:ext>
                </a:extLst>
              </a:tr>
              <a:tr h="57838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rPr>
                        <a:t>Hispanic</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effectLst/>
                          <a:latin typeface="Arial, Helvetica, sans-serif"/>
                          <a:ea typeface="Trebuchet MS" panose="020B0603020202020204" pitchFamily="34" charset="0"/>
                          <a:cs typeface="Calibri" panose="020F0502020204030204" pitchFamily="34" charset="0"/>
                        </a:rPr>
                        <a:t>9.2</a:t>
                      </a:r>
                      <a:endParaRPr lang="en-US" dirty="0"/>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10.8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9.6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7.4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7.8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6.6</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6.8</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6.2</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5.7</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6.0</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6.4</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6.9</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7.1</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Arial, Helvetica, sans-serif"/>
                          <a:ea typeface="Trebuchet MS" panose="020B0603020202020204" pitchFamily="34" charset="0"/>
                          <a:cs typeface="Calibri" panose="020F0502020204030204" pitchFamily="34" charset="0"/>
                        </a:rPr>
                        <a:t>6.5</a:t>
                      </a:r>
                      <a:endParaRPr lang="en-US"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rebuchet MS" panose="020B0603020202020204" pitchFamily="34" charset="0"/>
                          <a:ea typeface="Trebuchet MS" panose="020B0603020202020204" pitchFamily="34" charset="0"/>
                          <a:cs typeface="Trebuchet MS" panose="020B0603020202020204" pitchFamily="34" charset="0"/>
                        </a:rPr>
                        <a:t> </a:t>
                      </a:r>
                    </a:p>
                  </a:txBody>
                  <a:tcPr marL="0" marR="0" marT="0" marB="0" anchor="ctr">
                    <a:lnL w="12700" cap="flat" cmpd="sng" algn="ctr">
                      <a:solidFill>
                        <a:srgbClr val="F0F0F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1364353"/>
                  </a:ext>
                </a:extLst>
              </a:tr>
            </a:tbl>
          </a:graphicData>
        </a:graphic>
      </p:graphicFrame>
    </p:spTree>
    <p:extLst>
      <p:ext uri="{BB962C8B-B14F-4D97-AF65-F5344CB8AC3E}">
        <p14:creationId xmlns:p14="http://schemas.microsoft.com/office/powerpoint/2010/main" val="221648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570612-4968-2343-C925-2F9228ED7B75}"/>
              </a:ext>
            </a:extLst>
          </p:cNvPr>
          <p:cNvSpPr txBox="1"/>
          <p:nvPr/>
        </p:nvSpPr>
        <p:spPr>
          <a:xfrm>
            <a:off x="304800" y="831706"/>
            <a:ext cx="11616267" cy="331181"/>
          </a:xfrm>
          <a:prstGeom prst="rect">
            <a:avLst/>
          </a:prstGeom>
          <a:noFill/>
        </p:spPr>
        <p:txBody>
          <a:bodyPr wrap="square">
            <a:spAutoFit/>
          </a:bodyPr>
          <a:lstStyle/>
          <a:p>
            <a:pPr marL="1191260" marR="0">
              <a:lnSpc>
                <a:spcPct val="97000"/>
              </a:lnSpc>
              <a:spcBef>
                <a:spcPts val="775"/>
              </a:spcBef>
              <a:spcAft>
                <a:spcPts val="0"/>
              </a:spcAft>
            </a:pPr>
            <a:r>
              <a:rPr lang="en-GB" sz="1600" b="1" dirty="0"/>
              <a:t>Prevalence of neural tube defects (per 10 000 births) by maternal race/ethnicity, USA, 1995–2011</a:t>
            </a:r>
            <a:endParaRPr lang="en-US" sz="1600" b="1"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6" name="TextBox 15">
            <a:extLst>
              <a:ext uri="{FF2B5EF4-FFF2-40B4-BE49-F238E27FC236}">
                <a16:creationId xmlns:a16="http://schemas.microsoft.com/office/drawing/2014/main" id="{FD1E90F8-63B1-F242-AF62-A5FE101543F4}"/>
              </a:ext>
            </a:extLst>
          </p:cNvPr>
          <p:cNvSpPr txBox="1"/>
          <p:nvPr/>
        </p:nvSpPr>
        <p:spPr>
          <a:xfrm>
            <a:off x="-59356" y="5430958"/>
            <a:ext cx="12310712" cy="1105944"/>
          </a:xfrm>
          <a:prstGeom prst="rect">
            <a:avLst/>
          </a:prstGeom>
          <a:noFill/>
        </p:spPr>
        <p:txBody>
          <a:bodyPr wrap="square">
            <a:spAutoFit/>
          </a:bodyPr>
          <a:lstStyle/>
          <a:p>
            <a:pPr marR="363855" lvl="1">
              <a:lnSpc>
                <a:spcPct val="96000"/>
              </a:lnSpc>
              <a:spcBef>
                <a:spcPts val="380"/>
              </a:spcBef>
              <a:spcAft>
                <a:spcPts val="0"/>
              </a:spcAft>
              <a:buClr>
                <a:srgbClr val="058D8D"/>
              </a:buClr>
              <a:buSzPts val="1200"/>
              <a:tabLst>
                <a:tab pos="1675765" algn="l"/>
                <a:tab pos="1676400" algn="l"/>
              </a:tabLst>
            </a:pPr>
            <a:r>
              <a:rPr lang="en-US" sz="2000" b="1" dirty="0">
                <a:effectLst/>
                <a:ea typeface="Trebuchet MS" panose="020B0603020202020204" pitchFamily="34" charset="0"/>
                <a:cs typeface="Trebuchet MS" panose="020B0603020202020204" pitchFamily="34" charset="0"/>
              </a:rPr>
              <a:t>Q: </a:t>
            </a:r>
            <a:r>
              <a:rPr lang="en-US" sz="2000" dirty="0">
                <a:effectLst/>
                <a:ea typeface="Trebuchet MS" panose="020B0603020202020204" pitchFamily="34" charset="0"/>
                <a:cs typeface="Trebuchet MS" panose="020B0603020202020204" pitchFamily="34" charset="0"/>
              </a:rPr>
              <a:t>When was change first evident?</a:t>
            </a:r>
          </a:p>
          <a:p>
            <a:pPr marR="0" lvl="1">
              <a:spcBef>
                <a:spcPts val="355"/>
              </a:spcBef>
              <a:spcAft>
                <a:spcPts val="0"/>
              </a:spcAft>
              <a:buClr>
                <a:srgbClr val="058D8D"/>
              </a:buClr>
              <a:buSzPts val="1200"/>
              <a:tabLst>
                <a:tab pos="1675765" algn="l"/>
                <a:tab pos="1676400" algn="l"/>
              </a:tabLst>
            </a:pPr>
            <a:r>
              <a:rPr lang="en-US" sz="2000" b="1" dirty="0">
                <a:effectLst/>
                <a:ea typeface="Trebuchet MS" panose="020B0603020202020204" pitchFamily="34" charset="0"/>
                <a:cs typeface="Trebuchet MS" panose="020B0603020202020204" pitchFamily="34" charset="0"/>
              </a:rPr>
              <a:t>Q: </a:t>
            </a:r>
            <a:r>
              <a:rPr lang="en-US" sz="2000" dirty="0">
                <a:effectLst/>
                <a:ea typeface="Trebuchet MS" panose="020B0603020202020204" pitchFamily="34" charset="0"/>
                <a:cs typeface="Trebuchet MS" panose="020B0603020202020204" pitchFamily="34" charset="0"/>
              </a:rPr>
              <a:t>What are some possible reasons fo</a:t>
            </a:r>
            <a:r>
              <a:rPr lang="en-US" sz="2000" dirty="0">
                <a:ea typeface="Trebuchet MS" panose="020B0603020202020204" pitchFamily="34" charset="0"/>
                <a:cs typeface="Trebuchet MS" panose="020B0603020202020204" pitchFamily="34" charset="0"/>
              </a:rPr>
              <a:t>r some of the changes observed in the prevalence of neural tube defects</a:t>
            </a:r>
            <a:r>
              <a:rPr lang="en-US" sz="2000" spc="-10" dirty="0">
                <a:effectLst/>
                <a:ea typeface="Trebuchet MS" panose="020B0603020202020204" pitchFamily="34" charset="0"/>
                <a:cs typeface="Trebuchet MS" panose="020B0603020202020204" pitchFamily="34" charset="0"/>
              </a:rPr>
              <a:t>?</a:t>
            </a:r>
          </a:p>
          <a:p>
            <a:pPr marR="0" lvl="1">
              <a:spcBef>
                <a:spcPts val="355"/>
              </a:spcBef>
              <a:spcAft>
                <a:spcPts val="0"/>
              </a:spcAft>
              <a:buClr>
                <a:srgbClr val="058D8D"/>
              </a:buClr>
              <a:buSzPts val="1200"/>
              <a:tabLst>
                <a:tab pos="1675765" algn="l"/>
                <a:tab pos="1676400" algn="l"/>
              </a:tabLst>
            </a:pPr>
            <a:r>
              <a:rPr lang="en-US" sz="2000" b="1" spc="-10" dirty="0">
                <a:ea typeface="Trebuchet MS" panose="020B0603020202020204" pitchFamily="34" charset="0"/>
                <a:cs typeface="Trebuchet MS" panose="020B0603020202020204" pitchFamily="34" charset="0"/>
              </a:rPr>
              <a:t>Q: </a:t>
            </a:r>
            <a:r>
              <a:rPr lang="en-US" sz="2000" spc="-10" dirty="0">
                <a:ea typeface="Trebuchet MS" panose="020B0603020202020204" pitchFamily="34" charset="0"/>
                <a:cs typeface="Trebuchet MS" panose="020B0603020202020204" pitchFamily="34" charset="0"/>
              </a:rPr>
              <a:t>What are some factors that could impact the prevalence of a health condition?</a:t>
            </a:r>
            <a:endParaRPr lang="en-US" sz="2000" b="1" dirty="0">
              <a:effectLst/>
              <a:ea typeface="Trebuchet MS" panose="020B0603020202020204" pitchFamily="34" charset="0"/>
              <a:cs typeface="Trebuchet MS" panose="020B0603020202020204" pitchFamily="34" charset="0"/>
            </a:endParaRPr>
          </a:p>
        </p:txBody>
      </p:sp>
      <p:sp>
        <p:nvSpPr>
          <p:cNvPr id="15" name="TextBox 14">
            <a:extLst>
              <a:ext uri="{FF2B5EF4-FFF2-40B4-BE49-F238E27FC236}">
                <a16:creationId xmlns:a16="http://schemas.microsoft.com/office/drawing/2014/main" id="{B8395EF4-0F37-9CD0-9891-8487C20E5D49}"/>
              </a:ext>
            </a:extLst>
          </p:cNvPr>
          <p:cNvSpPr txBox="1"/>
          <p:nvPr/>
        </p:nvSpPr>
        <p:spPr>
          <a:xfrm>
            <a:off x="91440" y="709"/>
            <a:ext cx="12009120" cy="830997"/>
          </a:xfrm>
          <a:prstGeom prst="rect">
            <a:avLst/>
          </a:prstGeom>
          <a:noFill/>
        </p:spPr>
        <p:txBody>
          <a:bodyPr wrap="square">
            <a:spAutoFit/>
          </a:bodyPr>
          <a:lstStyle/>
          <a:p>
            <a:r>
              <a:rPr lang="en-US" sz="2400" spc="-30" dirty="0">
                <a:effectLst/>
                <a:ea typeface="Trebuchet MS" panose="020B0603020202020204" pitchFamily="34" charset="0"/>
                <a:cs typeface="Trebuchet MS" panose="020B0603020202020204" pitchFamily="34" charset="0"/>
              </a:rPr>
              <a:t>Describe</a:t>
            </a:r>
            <a:r>
              <a:rPr lang="en-US" sz="2400" spc="-55"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the</a:t>
            </a:r>
            <a:r>
              <a:rPr lang="en-US" sz="2400" spc="-50"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prevalence</a:t>
            </a:r>
            <a:r>
              <a:rPr lang="en-US" sz="2400" spc="-55"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of</a:t>
            </a:r>
            <a:r>
              <a:rPr lang="en-US" sz="2400" spc="-55"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neural</a:t>
            </a:r>
            <a:r>
              <a:rPr lang="en-US" sz="2400" spc="-50"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tube</a:t>
            </a:r>
            <a:r>
              <a:rPr lang="en-US" sz="2400" spc="-55"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defects</a:t>
            </a:r>
            <a:r>
              <a:rPr lang="en-US" sz="2400" spc="-50"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and</a:t>
            </a:r>
            <a:r>
              <a:rPr lang="en-US" sz="2400" spc="-55"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the</a:t>
            </a:r>
            <a:r>
              <a:rPr lang="en-US" sz="2400" spc="-50" dirty="0">
                <a:effectLst/>
                <a:ea typeface="Trebuchet MS" panose="020B0603020202020204" pitchFamily="34" charset="0"/>
                <a:cs typeface="Trebuchet MS" panose="020B0603020202020204" pitchFamily="34" charset="0"/>
              </a:rPr>
              <a:t> </a:t>
            </a:r>
            <a:r>
              <a:rPr lang="en-US" sz="2400" spc="-30" dirty="0">
                <a:effectLst/>
                <a:ea typeface="Trebuchet MS" panose="020B0603020202020204" pitchFamily="34" charset="0"/>
                <a:cs typeface="Trebuchet MS" panose="020B0603020202020204" pitchFamily="34" charset="0"/>
              </a:rPr>
              <a:t>secular </a:t>
            </a:r>
            <a:r>
              <a:rPr lang="en-US" sz="2400" dirty="0">
                <a:effectLst/>
                <a:ea typeface="Trebuchet MS" panose="020B0603020202020204" pitchFamily="34" charset="0"/>
                <a:cs typeface="Trebuchet MS" panose="020B0603020202020204" pitchFamily="34" charset="0"/>
              </a:rPr>
              <a:t>(long-term) trend using the graph below.</a:t>
            </a:r>
            <a:endParaRPr lang="en-US" sz="2400" dirty="0"/>
          </a:p>
        </p:txBody>
      </p:sp>
      <p:pic>
        <p:nvPicPr>
          <p:cNvPr id="2" name="Picture 1">
            <a:extLst>
              <a:ext uri="{FF2B5EF4-FFF2-40B4-BE49-F238E27FC236}">
                <a16:creationId xmlns:a16="http://schemas.microsoft.com/office/drawing/2014/main" id="{EBA44CCE-5774-DC95-78C9-32B162B681E2}"/>
              </a:ext>
            </a:extLst>
          </p:cNvPr>
          <p:cNvPicPr>
            <a:picLocks noChangeAspect="1"/>
          </p:cNvPicPr>
          <p:nvPr/>
        </p:nvPicPr>
        <p:blipFill>
          <a:blip r:embed="rId3"/>
          <a:stretch>
            <a:fillRect/>
          </a:stretch>
        </p:blipFill>
        <p:spPr>
          <a:xfrm>
            <a:off x="1485368" y="1081614"/>
            <a:ext cx="8835922" cy="4350650"/>
          </a:xfrm>
          <a:prstGeom prst="rect">
            <a:avLst/>
          </a:prstGeom>
        </p:spPr>
      </p:pic>
      <p:sp>
        <p:nvSpPr>
          <p:cNvPr id="14" name="TextBox 13">
            <a:extLst>
              <a:ext uri="{FF2B5EF4-FFF2-40B4-BE49-F238E27FC236}">
                <a16:creationId xmlns:a16="http://schemas.microsoft.com/office/drawing/2014/main" id="{8EE44D8B-5560-1193-781D-E9CD224504E8}"/>
              </a:ext>
            </a:extLst>
          </p:cNvPr>
          <p:cNvSpPr txBox="1"/>
          <p:nvPr/>
        </p:nvSpPr>
        <p:spPr>
          <a:xfrm>
            <a:off x="10464143" y="1364679"/>
            <a:ext cx="1636417" cy="2292935"/>
          </a:xfrm>
          <a:prstGeom prst="rect">
            <a:avLst/>
          </a:prstGeom>
          <a:noFill/>
        </p:spPr>
        <p:txBody>
          <a:bodyPr wrap="square">
            <a:spAutoFit/>
          </a:bodyPr>
          <a:lstStyle/>
          <a:p>
            <a:pPr lvl="0"/>
            <a:r>
              <a:rPr lang="fr-FR" sz="1100" dirty="0"/>
              <a:t>Source: Williams J, Mai CT, </a:t>
            </a:r>
            <a:r>
              <a:rPr lang="fr-FR" sz="1100" dirty="0" err="1"/>
              <a:t>Mulinare</a:t>
            </a:r>
            <a:r>
              <a:rPr lang="fr-FR" sz="1100" dirty="0"/>
              <a:t> J, et al. </a:t>
            </a:r>
            <a:r>
              <a:rPr lang="en-GB" sz="1100" dirty="0"/>
              <a:t>Updated estimates of neural tube defects prevented by mandatory folic acid fortification — United States, 1995–2011. MMWR </a:t>
            </a:r>
            <a:r>
              <a:rPr lang="en-GB" sz="1100" dirty="0" err="1"/>
              <a:t>Morb</a:t>
            </a:r>
            <a:r>
              <a:rPr lang="en-GB" sz="1100" dirty="0"/>
              <a:t> Mortal </a:t>
            </a:r>
            <a:r>
              <a:rPr lang="en-GB" sz="1100" dirty="0" err="1"/>
              <a:t>Wkly</a:t>
            </a:r>
            <a:r>
              <a:rPr lang="en-GB" sz="1100" dirty="0"/>
              <a:t> Rep. 2015;64:1–5. (</a:t>
            </a:r>
            <a:r>
              <a:rPr lang="en-GB" sz="1100" u="sng" dirty="0">
                <a:hlinkClick r:id="rId4"/>
              </a:rPr>
              <a:t>https://www.cdc.gov/mmwr/preview/mmwrhtml/mm6401a2.htm</a:t>
            </a:r>
            <a:r>
              <a:rPr lang="en-GB" sz="1100" dirty="0"/>
              <a:t>).</a:t>
            </a:r>
          </a:p>
        </p:txBody>
      </p:sp>
    </p:spTree>
    <p:extLst>
      <p:ext uri="{BB962C8B-B14F-4D97-AF65-F5344CB8AC3E}">
        <p14:creationId xmlns:p14="http://schemas.microsoft.com/office/powerpoint/2010/main" val="232506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p:txBody>
          <a:bodyPr/>
          <a:lstStyle/>
          <a:p>
            <a:r>
              <a:rPr lang="it-IT" dirty="0"/>
              <a:t>Activity 3.12</a:t>
            </a:r>
            <a:endParaRPr lang="es-AR" dirty="0"/>
          </a:p>
        </p:txBody>
      </p:sp>
      <p:graphicFrame>
        <p:nvGraphicFramePr>
          <p:cNvPr id="13" name="Content Placeholder 12">
            <a:extLst>
              <a:ext uri="{FF2B5EF4-FFF2-40B4-BE49-F238E27FC236}">
                <a16:creationId xmlns:a16="http://schemas.microsoft.com/office/drawing/2014/main" id="{DB0D2D0F-EC3A-63C2-4538-61A0757325FD}"/>
              </a:ext>
            </a:extLst>
          </p:cNvPr>
          <p:cNvGraphicFramePr>
            <a:graphicFrameLocks noGrp="1"/>
          </p:cNvGraphicFramePr>
          <p:nvPr>
            <p:ph idx="1"/>
            <p:extLst>
              <p:ext uri="{D42A27DB-BD31-4B8C-83A1-F6EECF244321}">
                <p14:modId xmlns:p14="http://schemas.microsoft.com/office/powerpoint/2010/main" val="3018611980"/>
              </p:ext>
            </p:extLst>
          </p:nvPr>
        </p:nvGraphicFramePr>
        <p:xfrm>
          <a:off x="2411785" y="1796454"/>
          <a:ext cx="7828907" cy="3684425"/>
        </p:xfrm>
        <a:graphic>
          <a:graphicData uri="http://schemas.openxmlformats.org/drawingml/2006/table">
            <a:tbl>
              <a:tblPr firstRow="1" firstCol="1" lastRow="1" lastCol="1" bandRow="1" bandCol="1"/>
              <a:tblGrid>
                <a:gridCol w="1540242">
                  <a:extLst>
                    <a:ext uri="{9D8B030D-6E8A-4147-A177-3AD203B41FA5}">
                      <a16:colId xmlns:a16="http://schemas.microsoft.com/office/drawing/2014/main" val="2956497215"/>
                    </a:ext>
                  </a:extLst>
                </a:gridCol>
                <a:gridCol w="2052008">
                  <a:extLst>
                    <a:ext uri="{9D8B030D-6E8A-4147-A177-3AD203B41FA5}">
                      <a16:colId xmlns:a16="http://schemas.microsoft.com/office/drawing/2014/main" val="1161918608"/>
                    </a:ext>
                  </a:extLst>
                </a:gridCol>
                <a:gridCol w="2106450">
                  <a:extLst>
                    <a:ext uri="{9D8B030D-6E8A-4147-A177-3AD203B41FA5}">
                      <a16:colId xmlns:a16="http://schemas.microsoft.com/office/drawing/2014/main" val="2470430944"/>
                    </a:ext>
                  </a:extLst>
                </a:gridCol>
                <a:gridCol w="2130207">
                  <a:extLst>
                    <a:ext uri="{9D8B030D-6E8A-4147-A177-3AD203B41FA5}">
                      <a16:colId xmlns:a16="http://schemas.microsoft.com/office/drawing/2014/main" val="1628219171"/>
                    </a:ext>
                  </a:extLst>
                </a:gridCol>
              </a:tblGrid>
              <a:tr h="764161">
                <a:tc>
                  <a:txBody>
                    <a:bodyPr/>
                    <a:lstStyle/>
                    <a:p>
                      <a:pPr marL="0" marR="0">
                        <a:spcBef>
                          <a:spcPts val="0"/>
                        </a:spcBef>
                        <a:spcAft>
                          <a:spcPts val="0"/>
                        </a:spcAft>
                      </a:pPr>
                      <a:r>
                        <a:rPr lang="en-US" sz="24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00355" marR="0">
                        <a:spcBef>
                          <a:spcPts val="310"/>
                        </a:spcBef>
                        <a:spcAft>
                          <a:spcPts val="0"/>
                        </a:spcAft>
                      </a:pP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Ethnic</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group</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50" dirty="0">
                          <a:effectLst/>
                          <a:latin typeface="Century Gothic" panose="020B0502020202020204" pitchFamily="34" charset="0"/>
                          <a:ea typeface="Trebuchet MS" panose="020B0603020202020204" pitchFamily="34" charset="0"/>
                          <a:cs typeface="Trebuchet MS" panose="020B0603020202020204" pitchFamily="34" charset="0"/>
                        </a:rPr>
                        <a:t>1</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2420" marR="325755" algn="ctr">
                        <a:spcBef>
                          <a:spcPts val="310"/>
                        </a:spcBef>
                        <a:spcAft>
                          <a:spcPts val="0"/>
                        </a:spcAft>
                      </a:pP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Ethnic</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group</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50" dirty="0">
                          <a:effectLst/>
                          <a:latin typeface="Century Gothic" panose="020B0502020202020204" pitchFamily="34" charset="0"/>
                          <a:ea typeface="Trebuchet MS" panose="020B0603020202020204" pitchFamily="34" charset="0"/>
                          <a:cs typeface="Trebuchet MS" panose="020B0603020202020204" pitchFamily="34" charset="0"/>
                        </a:rPr>
                        <a:t>2</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8295" marR="325120" algn="ctr">
                        <a:spcBef>
                          <a:spcPts val="310"/>
                        </a:spcBef>
                        <a:spcAft>
                          <a:spcPts val="0"/>
                        </a:spcAft>
                      </a:pP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Ethnic</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30" dirty="0">
                          <a:effectLst/>
                          <a:latin typeface="Century Gothic" panose="020B0502020202020204" pitchFamily="34" charset="0"/>
                          <a:ea typeface="Trebuchet MS" panose="020B0603020202020204" pitchFamily="34" charset="0"/>
                          <a:cs typeface="Trebuchet MS" panose="020B0603020202020204" pitchFamily="34" charset="0"/>
                        </a:rPr>
                        <a:t>group</a:t>
                      </a:r>
                      <a:r>
                        <a:rPr lang="en-US" sz="1800" b="1" spc="-35" dirty="0">
                          <a:effectLst/>
                          <a:latin typeface="Century Gothic" panose="020B0502020202020204" pitchFamily="34" charset="0"/>
                          <a:ea typeface="Trebuchet MS" panose="020B0603020202020204" pitchFamily="34" charset="0"/>
                          <a:cs typeface="Trebuchet MS" panose="020B0603020202020204" pitchFamily="34" charset="0"/>
                        </a:rPr>
                        <a:t> </a:t>
                      </a:r>
                      <a:r>
                        <a:rPr lang="en-US" sz="1800" b="1" spc="-50" dirty="0">
                          <a:effectLst/>
                          <a:latin typeface="Century Gothic" panose="020B0502020202020204" pitchFamily="34" charset="0"/>
                          <a:ea typeface="Trebuchet MS" panose="020B0603020202020204" pitchFamily="34" charset="0"/>
                          <a:cs typeface="Trebuchet MS" panose="020B0603020202020204" pitchFamily="34" charset="0"/>
                        </a:rPr>
                        <a:t>3</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155715"/>
                  </a:ext>
                </a:extLst>
              </a:tr>
              <a:tr h="627781">
                <a:tc>
                  <a:txBody>
                    <a:bodyPr/>
                    <a:lstStyle/>
                    <a:p>
                      <a:pPr marL="75565" marR="0">
                        <a:spcBef>
                          <a:spcPts val="360"/>
                        </a:spcBef>
                        <a:spcAft>
                          <a:spcPts val="0"/>
                        </a:spcAft>
                      </a:pP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Cleft</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lip</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4805" marR="0">
                        <a:spcBef>
                          <a:spcPts val="36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243</a:t>
                      </a:r>
                      <a:r>
                        <a:rPr lang="en-US" sz="18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(10.59)</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198120" marR="325755" algn="ctr">
                        <a:spcBef>
                          <a:spcPts val="36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136</a:t>
                      </a:r>
                      <a:r>
                        <a:rPr lang="en-US" sz="1800" spc="-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(6.19)</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28295" marR="321945" algn="ctr">
                        <a:spcBef>
                          <a:spcPts val="36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91</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(11.28)</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54463090"/>
                  </a:ext>
                </a:extLst>
              </a:tr>
              <a:tr h="764161">
                <a:tc>
                  <a:txBody>
                    <a:bodyPr/>
                    <a:lstStyle/>
                    <a:p>
                      <a:pPr marL="75565" marR="0">
                        <a:spcBef>
                          <a:spcPts val="32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Spina</a:t>
                      </a:r>
                      <a:r>
                        <a:rPr lang="en-US" sz="18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bifida</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400050" marR="0">
                        <a:spcBef>
                          <a:spcPts val="32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76</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(3.31)</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266700" marR="325755" algn="ctr">
                        <a:spcBef>
                          <a:spcPts val="32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53</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(2.41)</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264795" marR="325120" algn="ctr">
                        <a:spcBef>
                          <a:spcPts val="32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35</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(4.34)</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248750852"/>
                  </a:ext>
                </a:extLst>
              </a:tr>
              <a:tr h="764161">
                <a:tc>
                  <a:txBody>
                    <a:bodyPr/>
                    <a:lstStyle/>
                    <a:p>
                      <a:pPr marL="75565" marR="0">
                        <a:spcBef>
                          <a:spcPts val="270"/>
                        </a:spcBef>
                        <a:spcAft>
                          <a:spcPts val="0"/>
                        </a:spcAft>
                      </a:pP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Anencephaly</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400050" marR="0">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40</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(1.74)</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243840" marR="325755" algn="ctr">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30</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(1.37)</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a:txBody>
                    <a:bodyPr/>
                    <a:lstStyle/>
                    <a:p>
                      <a:pPr marL="264795" marR="325120" algn="ctr">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21</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(2.60)</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967346100"/>
                  </a:ext>
                </a:extLst>
              </a:tr>
              <a:tr h="764161">
                <a:tc>
                  <a:txBody>
                    <a:bodyPr/>
                    <a:lstStyle/>
                    <a:p>
                      <a:pPr marL="75565" marR="0">
                        <a:spcBef>
                          <a:spcPts val="270"/>
                        </a:spcBef>
                        <a:spcAft>
                          <a:spcPts val="0"/>
                        </a:spcAft>
                      </a:pP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Encephalocele</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400050" marR="0">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19</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(0.83)</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43840" marR="325755" algn="ctr">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31</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(1.41)</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10515" marR="325120" algn="ctr">
                        <a:spcBef>
                          <a:spcPts val="270"/>
                        </a:spcBef>
                        <a:spcAft>
                          <a:spcPts val="0"/>
                        </a:spcAft>
                      </a:pPr>
                      <a:r>
                        <a:rPr lang="en-US" sz="1800" spc="-20" dirty="0">
                          <a:effectLst/>
                          <a:latin typeface="Trebuchet MS" panose="020B0603020202020204" pitchFamily="34" charset="0"/>
                          <a:ea typeface="Trebuchet MS" panose="020B0603020202020204" pitchFamily="34" charset="0"/>
                          <a:cs typeface="Trebuchet MS" panose="020B0603020202020204" pitchFamily="34" charset="0"/>
                        </a:rPr>
                        <a:t>9</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(1.12)</a:t>
                      </a:r>
                      <a:endParaRPr lang="en-US" sz="3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18697"/>
                  </a:ext>
                </a:extLst>
              </a:tr>
            </a:tbl>
          </a:graphicData>
        </a:graphic>
      </p:graphicFrame>
      <p:sp>
        <p:nvSpPr>
          <p:cNvPr id="14" name="Rectangle 13">
            <a:extLst>
              <a:ext uri="{FF2B5EF4-FFF2-40B4-BE49-F238E27FC236}">
                <a16:creationId xmlns:a16="http://schemas.microsoft.com/office/drawing/2014/main" id="{E37CF13A-DFFD-DE2E-E88D-54846D4DD143}"/>
              </a:ext>
            </a:extLst>
          </p:cNvPr>
          <p:cNvSpPr>
            <a:spLocks noChangeArrowheads="1"/>
          </p:cNvSpPr>
          <p:nvPr/>
        </p:nvSpPr>
        <p:spPr bwMode="auto">
          <a:xfrm>
            <a:off x="3721100" y="2461540"/>
            <a:ext cx="1153863" cy="271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408" tIns="1663176" rIns="533232" bIns="7490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5" name="docshapegroup1209">
            <a:extLst>
              <a:ext uri="{FF2B5EF4-FFF2-40B4-BE49-F238E27FC236}">
                <a16:creationId xmlns:a16="http://schemas.microsoft.com/office/drawing/2014/main" id="{087F74CB-10D6-8D3E-1E94-BFA913973377}"/>
              </a:ext>
            </a:extLst>
          </p:cNvPr>
          <p:cNvGrpSpPr>
            <a:grpSpLocks/>
          </p:cNvGrpSpPr>
          <p:nvPr/>
        </p:nvGrpSpPr>
        <p:grpSpPr bwMode="auto">
          <a:xfrm>
            <a:off x="5565775" y="12077700"/>
            <a:ext cx="5024438" cy="9525"/>
            <a:chOff x="2906" y="192"/>
            <a:chExt cx="7912" cy="15"/>
          </a:xfrm>
        </p:grpSpPr>
        <p:cxnSp>
          <p:nvCxnSpPr>
            <p:cNvPr id="16" name="Line 564">
              <a:extLst>
                <a:ext uri="{FF2B5EF4-FFF2-40B4-BE49-F238E27FC236}">
                  <a16:creationId xmlns:a16="http://schemas.microsoft.com/office/drawing/2014/main" id="{085AFF53-CD2C-7BC0-B512-C18591FBC9DC}"/>
                </a:ext>
              </a:extLst>
            </p:cNvPr>
            <p:cNvCxnSpPr>
              <a:cxnSpLocks noChangeShapeType="1"/>
            </p:cNvCxnSpPr>
            <p:nvPr/>
          </p:nvCxnSpPr>
          <p:spPr bwMode="auto">
            <a:xfrm>
              <a:off x="2906" y="200"/>
              <a:ext cx="1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563">
              <a:extLst>
                <a:ext uri="{FF2B5EF4-FFF2-40B4-BE49-F238E27FC236}">
                  <a16:creationId xmlns:a16="http://schemas.microsoft.com/office/drawing/2014/main" id="{03084E20-EAEF-69B0-25C5-3A3F221115A6}"/>
                </a:ext>
              </a:extLst>
            </p:cNvPr>
            <p:cNvCxnSpPr>
              <a:cxnSpLocks noChangeShapeType="1"/>
            </p:cNvCxnSpPr>
            <p:nvPr/>
          </p:nvCxnSpPr>
          <p:spPr bwMode="auto">
            <a:xfrm>
              <a:off x="4462" y="200"/>
              <a:ext cx="20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562">
              <a:extLst>
                <a:ext uri="{FF2B5EF4-FFF2-40B4-BE49-F238E27FC236}">
                  <a16:creationId xmlns:a16="http://schemas.microsoft.com/office/drawing/2014/main" id="{D7CC4F2F-A05E-F9A0-B3C2-CEDFD207BF17}"/>
                </a:ext>
              </a:extLst>
            </p:cNvPr>
            <p:cNvCxnSpPr>
              <a:cxnSpLocks noChangeShapeType="1"/>
            </p:cNvCxnSpPr>
            <p:nvPr/>
          </p:nvCxnSpPr>
          <p:spPr bwMode="auto">
            <a:xfrm>
              <a:off x="6507" y="200"/>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561">
              <a:extLst>
                <a:ext uri="{FF2B5EF4-FFF2-40B4-BE49-F238E27FC236}">
                  <a16:creationId xmlns:a16="http://schemas.microsoft.com/office/drawing/2014/main" id="{B4B3A67E-5C0B-05C1-7915-200904BDB6B0}"/>
                </a:ext>
              </a:extLst>
            </p:cNvPr>
            <p:cNvCxnSpPr>
              <a:cxnSpLocks noChangeShapeType="1"/>
            </p:cNvCxnSpPr>
            <p:nvPr/>
          </p:nvCxnSpPr>
          <p:spPr bwMode="auto">
            <a:xfrm>
              <a:off x="8667" y="200"/>
              <a:ext cx="2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20" name="Rectangle 14">
            <a:extLst>
              <a:ext uri="{FF2B5EF4-FFF2-40B4-BE49-F238E27FC236}">
                <a16:creationId xmlns:a16="http://schemas.microsoft.com/office/drawing/2014/main" id="{E9C5A505-10BD-FA44-A34B-4B624BEFAC55}"/>
              </a:ext>
            </a:extLst>
          </p:cNvPr>
          <p:cNvSpPr>
            <a:spLocks noChangeArrowheads="1"/>
          </p:cNvSpPr>
          <p:nvPr/>
        </p:nvSpPr>
        <p:spPr bwMode="auto">
          <a:xfrm>
            <a:off x="4389410" y="1137360"/>
            <a:ext cx="5851282"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entury Gothic" panose="020B0502020202020204" pitchFamily="34" charset="0"/>
                <a:ea typeface="Trebuchet MS" panose="020B0603020202020204" pitchFamily="34" charset="0"/>
                <a:cs typeface="Trebuchet MS" panose="020B0603020202020204" pitchFamily="34" charset="0"/>
              </a:rPr>
              <a:t>Prevalence of anomalies per 10 000 live births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132F09F-AA79-C6A8-FCCD-58006E017903}"/>
              </a:ext>
            </a:extLst>
          </p:cNvPr>
          <p:cNvSpPr txBox="1"/>
          <p:nvPr/>
        </p:nvSpPr>
        <p:spPr>
          <a:xfrm>
            <a:off x="54174" y="960735"/>
            <a:ext cx="11114481" cy="461665"/>
          </a:xfrm>
          <a:prstGeom prst="rect">
            <a:avLst/>
          </a:prstGeom>
          <a:noFill/>
        </p:spPr>
        <p:txBody>
          <a:bodyPr wrap="square">
            <a:spAutoFit/>
          </a:bodyPr>
          <a:lstStyle/>
          <a:p>
            <a:pPr marL="1207770" marR="0" algn="just">
              <a:spcBef>
                <a:spcPts val="835"/>
              </a:spcBef>
              <a:spcAft>
                <a:spcPts val="0"/>
              </a:spcAft>
            </a:pP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Birth</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prevalence</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congenital</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anomalies</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dirty="0">
                <a:effectLst/>
                <a:latin typeface="Century Gothic" panose="020B0502020202020204" pitchFamily="34" charset="0"/>
                <a:ea typeface="Century Gothic" panose="020B0502020202020204" pitchFamily="34" charset="0"/>
                <a:cs typeface="Century Gothic" panose="020B0502020202020204" pitchFamily="34" charset="0"/>
              </a:rPr>
              <a:t>by</a:t>
            </a:r>
            <a:r>
              <a:rPr lang="en-US" sz="24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2400" b="1" spc="-10" dirty="0">
                <a:effectLst/>
                <a:latin typeface="Century Gothic" panose="020B0502020202020204" pitchFamily="34" charset="0"/>
                <a:ea typeface="Century Gothic" panose="020B0502020202020204" pitchFamily="34" charset="0"/>
                <a:cs typeface="Century Gothic" panose="020B0502020202020204" pitchFamily="34" charset="0"/>
              </a:rPr>
              <a:t>race/ethnicity</a:t>
            </a:r>
            <a:endParaRPr lang="en-US" sz="2400" b="1"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7" name="TextBox 6">
            <a:extLst>
              <a:ext uri="{FF2B5EF4-FFF2-40B4-BE49-F238E27FC236}">
                <a16:creationId xmlns:a16="http://schemas.microsoft.com/office/drawing/2014/main" id="{6993D88C-F855-B154-5847-5503E990C627}"/>
              </a:ext>
            </a:extLst>
          </p:cNvPr>
          <p:cNvSpPr txBox="1"/>
          <p:nvPr/>
        </p:nvSpPr>
        <p:spPr>
          <a:xfrm>
            <a:off x="871547" y="5710638"/>
            <a:ext cx="10297108" cy="808811"/>
          </a:xfrm>
          <a:prstGeom prst="rect">
            <a:avLst/>
          </a:prstGeom>
          <a:noFill/>
        </p:spPr>
        <p:txBody>
          <a:bodyPr wrap="square">
            <a:spAutoFit/>
          </a:bodyPr>
          <a:lstStyle/>
          <a:p>
            <a:pPr marR="166370" lvl="0" algn="just">
              <a:lnSpc>
                <a:spcPct val="97000"/>
              </a:lnSpc>
              <a:spcBef>
                <a:spcPts val="440"/>
              </a:spcBef>
              <a:spcAft>
                <a:spcPts val="0"/>
              </a:spcAft>
              <a:buClr>
                <a:srgbClr val="058D8D"/>
              </a:buClr>
              <a:buSzPts val="900"/>
              <a:tabLst>
                <a:tab pos="1464310" algn="l"/>
              </a:tabLst>
            </a:pPr>
            <a:r>
              <a:rPr lang="en-US" sz="2400" b="1" spc="-20" dirty="0">
                <a:effectLst/>
                <a:ea typeface="Franklin Gothic Demi Cond" panose="020B0706030402020204" pitchFamily="34" charset="0"/>
                <a:cs typeface="Franklin Gothic Demi Cond" panose="020B0706030402020204" pitchFamily="34" charset="0"/>
              </a:rPr>
              <a:t>With your group,</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draft</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an</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advocacy</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letter</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to</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a typeface="Franklin Gothic Demi Cond" panose="020B0706030402020204" pitchFamily="34" charset="0"/>
                <a:cs typeface="Franklin Gothic Demi Cond" panose="020B0706030402020204" pitchFamily="34" charset="0"/>
              </a:rPr>
              <a:t>you</a:t>
            </a:r>
            <a:r>
              <a:rPr lang="en-US" sz="2400" b="1" spc="-20" dirty="0">
                <a:effectLst/>
                <a:ea typeface="Franklin Gothic Demi Cond" panose="020B0706030402020204" pitchFamily="34" charset="0"/>
                <a:cs typeface="Franklin Gothic Demi Cond" panose="020B0706030402020204" pitchFamily="34" charset="0"/>
              </a:rPr>
              <a:t>r</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assigned</a:t>
            </a:r>
            <a:r>
              <a:rPr lang="en-US" sz="2400" b="1" spc="-25" dirty="0">
                <a:effectLst/>
                <a:ea typeface="Franklin Gothic Demi Cond" panose="020B0706030402020204" pitchFamily="34" charset="0"/>
                <a:cs typeface="Franklin Gothic Demi Cond" panose="020B0706030402020204" pitchFamily="34" charset="0"/>
              </a:rPr>
              <a:t> </a:t>
            </a:r>
            <a:r>
              <a:rPr lang="en-US" sz="2400" b="1" spc="-20" dirty="0">
                <a:effectLst/>
                <a:ea typeface="Franklin Gothic Demi Cond" panose="020B0706030402020204" pitchFamily="34" charset="0"/>
                <a:cs typeface="Franklin Gothic Demi Cond" panose="020B0706030402020204" pitchFamily="34" charset="0"/>
              </a:rPr>
              <a:t>target </a:t>
            </a:r>
            <a:r>
              <a:rPr lang="en-US" sz="2400" b="1" spc="-30" dirty="0">
                <a:effectLst/>
                <a:ea typeface="Franklin Gothic Demi Cond" panose="020B0706030402020204" pitchFamily="34" charset="0"/>
                <a:cs typeface="Franklin Gothic Demi Cond" panose="020B0706030402020204" pitchFamily="34" charset="0"/>
              </a:rPr>
              <a:t>audience,</a:t>
            </a:r>
            <a:r>
              <a:rPr lang="en-US" sz="2400" b="1" spc="-50"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requesting</a:t>
            </a:r>
            <a:r>
              <a:rPr lang="en-US" sz="2400" b="1" spc="-45"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support</a:t>
            </a:r>
            <a:r>
              <a:rPr lang="en-US" sz="2400" b="1" spc="-50"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for</a:t>
            </a:r>
            <a:r>
              <a:rPr lang="en-US" sz="2400" b="1" spc="-45"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a</a:t>
            </a:r>
            <a:r>
              <a:rPr lang="en-US" sz="2400" b="1" spc="-45"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local</a:t>
            </a:r>
            <a:r>
              <a:rPr lang="en-US" sz="2400" b="1" spc="-50"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congenital</a:t>
            </a:r>
            <a:r>
              <a:rPr lang="en-US" sz="2400" b="1" spc="-45"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anomalies</a:t>
            </a:r>
            <a:r>
              <a:rPr lang="en-US" sz="2400" b="1" spc="-50" dirty="0">
                <a:effectLst/>
                <a:ea typeface="Franklin Gothic Demi Cond" panose="020B0706030402020204" pitchFamily="34" charset="0"/>
                <a:cs typeface="Franklin Gothic Demi Cond" panose="020B0706030402020204" pitchFamily="34" charset="0"/>
              </a:rPr>
              <a:t> </a:t>
            </a:r>
            <a:r>
              <a:rPr lang="en-US" sz="2400" b="1" spc="-30" dirty="0">
                <a:effectLst/>
                <a:ea typeface="Franklin Gothic Demi Cond" panose="020B0706030402020204" pitchFamily="34" charset="0"/>
                <a:cs typeface="Franklin Gothic Demi Cond" panose="020B0706030402020204" pitchFamily="34" charset="0"/>
              </a:rPr>
              <a:t>surveillance </a:t>
            </a:r>
            <a:r>
              <a:rPr lang="en-US" sz="2400" b="1" spc="-10" dirty="0">
                <a:effectLst/>
                <a:ea typeface="Franklin Gothic Demi Cond" panose="020B0706030402020204" pitchFamily="34" charset="0"/>
                <a:cs typeface="Franklin Gothic Demi Cond" panose="020B0706030402020204" pitchFamily="34" charset="0"/>
              </a:rPr>
              <a:t>programme.</a:t>
            </a:r>
            <a:endParaRPr lang="en-US" sz="2400" b="1" dirty="0">
              <a:effectLst/>
              <a:ea typeface="Franklin Gothic Demi Cond" panose="020B0706030402020204" pitchFamily="34" charset="0"/>
              <a:cs typeface="Franklin Gothic Demi Cond" panose="020B0706030402020204" pitchFamily="34" charset="0"/>
            </a:endParaRPr>
          </a:p>
        </p:txBody>
      </p:sp>
    </p:spTree>
    <p:extLst>
      <p:ext uri="{BB962C8B-B14F-4D97-AF65-F5344CB8AC3E}">
        <p14:creationId xmlns:p14="http://schemas.microsoft.com/office/powerpoint/2010/main" val="357960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08F44-BD80-41B6-B8DD-C40F0981EB6B}"/>
              </a:ext>
            </a:extLst>
          </p:cNvPr>
          <p:cNvSpPr/>
          <p:nvPr/>
        </p:nvSpPr>
        <p:spPr>
          <a:xfrm>
            <a:off x="0" y="1422400"/>
            <a:ext cx="12192000" cy="3326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p:txBody>
          <a:bodyPr/>
          <a:lstStyle/>
          <a:p>
            <a:r>
              <a:rPr lang="it-IT" dirty="0"/>
              <a:t>Video</a:t>
            </a:r>
            <a:endParaRPr lang="es-AR" dirty="0"/>
          </a:p>
        </p:txBody>
      </p:sp>
      <p:pic>
        <p:nvPicPr>
          <p:cNvPr id="5" name="Online Media 4" title="Jay Walker at TEDMED 2010 (9) - Hidden Aspects of Death">
            <a:hlinkClick r:id="" action="ppaction://media"/>
            <a:extLst>
              <a:ext uri="{FF2B5EF4-FFF2-40B4-BE49-F238E27FC236}">
                <a16:creationId xmlns:a16="http://schemas.microsoft.com/office/drawing/2014/main" id="{5E84826D-E0BF-62B7-2377-2F3A062D8C22}"/>
              </a:ext>
            </a:extLst>
          </p:cNvPr>
          <p:cNvPicPr>
            <a:picLocks noGrp="1" noRot="1" noChangeAspect="1"/>
          </p:cNvPicPr>
          <p:nvPr>
            <p:ph idx="1"/>
            <a:videoFile r:link="rId1"/>
          </p:nvPr>
        </p:nvPicPr>
        <p:blipFill>
          <a:blip r:embed="rId4"/>
          <a:stretch>
            <a:fillRect/>
          </a:stretch>
        </p:blipFill>
        <p:spPr>
          <a:xfrm>
            <a:off x="2668555" y="1282129"/>
            <a:ext cx="6384627" cy="3607121"/>
          </a:xfrm>
          <a:prstGeom prst="rect">
            <a:avLst/>
          </a:prstGeom>
        </p:spPr>
      </p:pic>
      <p:sp>
        <p:nvSpPr>
          <p:cNvPr id="7" name="TextBox 6">
            <a:extLst>
              <a:ext uri="{FF2B5EF4-FFF2-40B4-BE49-F238E27FC236}">
                <a16:creationId xmlns:a16="http://schemas.microsoft.com/office/drawing/2014/main" id="{FC60EEDD-855C-3D24-963A-B4C622BFDBEE}"/>
              </a:ext>
            </a:extLst>
          </p:cNvPr>
          <p:cNvSpPr txBox="1"/>
          <p:nvPr/>
        </p:nvSpPr>
        <p:spPr>
          <a:xfrm>
            <a:off x="2382617" y="5066268"/>
            <a:ext cx="8686800"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Link: </a:t>
            </a:r>
            <a:r>
              <a:rPr lang="en-US" dirty="0">
                <a:hlinkClick r:id="rId5"/>
              </a:rPr>
              <a:t>Jay Walker at TEDMED 2010 (9) - Hidden Aspects of Death - YouTube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637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DE8284-77E7-4C14-A961-0A688E34402F}"/>
              </a:ext>
            </a:extLst>
          </p:cNvPr>
          <p:cNvSpPr>
            <a:spLocks noGrp="1"/>
          </p:cNvSpPr>
          <p:nvPr>
            <p:ph type="ctrTitle"/>
          </p:nvPr>
        </p:nvSpPr>
        <p:spPr>
          <a:xfrm>
            <a:off x="1237999" y="4288221"/>
            <a:ext cx="9623404" cy="1257202"/>
          </a:xfrm>
        </p:spPr>
        <p:txBody>
          <a:bodyPr>
            <a:normAutofit/>
          </a:bodyPr>
          <a:lstStyle/>
          <a:p>
            <a:pPr algn="l"/>
            <a:r>
              <a:rPr lang="en-US" b="1" dirty="0"/>
              <a:t>Facilitator’s Guide</a:t>
            </a:r>
          </a:p>
        </p:txBody>
      </p:sp>
      <p:sp>
        <p:nvSpPr>
          <p:cNvPr id="3" name="Subtitle 2">
            <a:extLst>
              <a:ext uri="{FF2B5EF4-FFF2-40B4-BE49-F238E27FC236}">
                <a16:creationId xmlns:a16="http://schemas.microsoft.com/office/drawing/2014/main" id="{E7DE58C9-3B26-4955-97E7-1BFC604A4B42}"/>
              </a:ext>
            </a:extLst>
          </p:cNvPr>
          <p:cNvSpPr>
            <a:spLocks noGrp="1"/>
          </p:cNvSpPr>
          <p:nvPr>
            <p:ph type="subTitle" idx="1"/>
          </p:nvPr>
        </p:nvSpPr>
        <p:spPr>
          <a:xfrm>
            <a:off x="1284298" y="5545423"/>
            <a:ext cx="9623404" cy="417227"/>
          </a:xfrm>
        </p:spPr>
        <p:txBody>
          <a:bodyPr>
            <a:noAutofit/>
          </a:bodyPr>
          <a:lstStyle/>
          <a:p>
            <a:pPr algn="l"/>
            <a:r>
              <a:rPr lang="en-US" sz="3000" b="1" dirty="0"/>
              <a:t>Module 2: Introduction to planning activities and tools</a:t>
            </a:r>
          </a:p>
          <a:p>
            <a:pPr algn="l"/>
            <a:endParaRPr lang="en-US" sz="3000" dirty="0"/>
          </a:p>
        </p:txBody>
      </p:sp>
      <p:sp>
        <p:nvSpPr>
          <p:cNvPr id="37" name="Rectangle 3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DB7731B-EED9-5D76-BA10-35AC2122B6CB}"/>
              </a:ext>
            </a:extLst>
          </p:cNvPr>
          <p:cNvGrpSpPr/>
          <p:nvPr/>
        </p:nvGrpSpPr>
        <p:grpSpPr>
          <a:xfrm>
            <a:off x="-2" y="6629400"/>
            <a:ext cx="12191694" cy="197572"/>
            <a:chOff x="6320801" y="2393407"/>
            <a:chExt cx="4825408" cy="316100"/>
          </a:xfrm>
        </p:grpSpPr>
        <p:pic>
          <p:nvPicPr>
            <p:cNvPr id="5" name="Picture 4">
              <a:extLst>
                <a:ext uri="{FF2B5EF4-FFF2-40B4-BE49-F238E27FC236}">
                  <a16:creationId xmlns:a16="http://schemas.microsoft.com/office/drawing/2014/main" id="{B639B8BB-7A65-9FEF-9823-7D372FDB2445}"/>
                </a:ext>
              </a:extLst>
            </p:cNvPr>
            <p:cNvPicPr>
              <a:picLocks noChangeAspect="1"/>
            </p:cNvPicPr>
            <p:nvPr/>
          </p:nvPicPr>
          <p:blipFill rotWithShape="1">
            <a:blip r:embed="rId3"/>
            <a:srcRect l="1684" t="10581" r="9480" b="51762"/>
            <a:stretch/>
          </p:blipFill>
          <p:spPr>
            <a:xfrm flipV="1">
              <a:off x="6320802" y="2444109"/>
              <a:ext cx="4825407" cy="265398"/>
            </a:xfrm>
            <a:prstGeom prst="rect">
              <a:avLst/>
            </a:prstGeom>
          </p:spPr>
        </p:pic>
        <p:pic>
          <p:nvPicPr>
            <p:cNvPr id="6" name="Picture 5">
              <a:extLst>
                <a:ext uri="{FF2B5EF4-FFF2-40B4-BE49-F238E27FC236}">
                  <a16:creationId xmlns:a16="http://schemas.microsoft.com/office/drawing/2014/main" id="{961877AF-CFBA-0616-D134-0AE6765A4C3D}"/>
                </a:ext>
              </a:extLst>
            </p:cNvPr>
            <p:cNvPicPr>
              <a:picLocks noChangeAspect="1"/>
            </p:cNvPicPr>
            <p:nvPr/>
          </p:nvPicPr>
          <p:blipFill>
            <a:blip r:embed="rId4"/>
            <a:stretch>
              <a:fillRect/>
            </a:stretch>
          </p:blipFill>
          <p:spPr>
            <a:xfrm>
              <a:off x="6320801" y="2393407"/>
              <a:ext cx="4825407" cy="265398"/>
            </a:xfrm>
            <a:prstGeom prst="rect">
              <a:avLst/>
            </a:prstGeom>
            <a:effectLst>
              <a:outerShdw blurRad="406400" dist="317500" dir="5400000" sx="89000" sy="89000" rotWithShape="0">
                <a:prstClr val="black">
                  <a:alpha val="15000"/>
                </a:prstClr>
              </a:outerShdw>
            </a:effectLst>
          </p:spPr>
        </p:pic>
      </p:grpSp>
      <p:pic>
        <p:nvPicPr>
          <p:cNvPr id="7" name="Picture 6">
            <a:extLst>
              <a:ext uri="{FF2B5EF4-FFF2-40B4-BE49-F238E27FC236}">
                <a16:creationId xmlns:a16="http://schemas.microsoft.com/office/drawing/2014/main" id="{F6618308-13C3-ABAA-52F0-C6C36362FDB4}"/>
              </a:ext>
            </a:extLst>
          </p:cNvPr>
          <p:cNvPicPr>
            <a:picLocks noChangeAspect="1"/>
          </p:cNvPicPr>
          <p:nvPr/>
        </p:nvPicPr>
        <p:blipFill>
          <a:blip r:embed="rId5"/>
          <a:stretch>
            <a:fillRect/>
          </a:stretch>
        </p:blipFill>
        <p:spPr>
          <a:xfrm>
            <a:off x="7366596" y="6100580"/>
            <a:ext cx="4825404" cy="494604"/>
          </a:xfrm>
          <a:prstGeom prst="rect">
            <a:avLst/>
          </a:prstGeom>
          <a:effectLst/>
        </p:spPr>
      </p:pic>
    </p:spTree>
    <p:extLst>
      <p:ext uri="{BB962C8B-B14F-4D97-AF65-F5344CB8AC3E}">
        <p14:creationId xmlns:p14="http://schemas.microsoft.com/office/powerpoint/2010/main" val="179352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E4DF-ECE4-4B46-BC36-418F44FEA83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FB1CCFF-DB49-4AFB-807B-C28003634ADA}"/>
              </a:ext>
            </a:extLst>
          </p:cNvPr>
          <p:cNvSpPr>
            <a:spLocks noGrp="1"/>
          </p:cNvSpPr>
          <p:nvPr>
            <p:ph idx="1"/>
          </p:nvPr>
        </p:nvSpPr>
        <p:spPr>
          <a:xfrm>
            <a:off x="789992" y="1177870"/>
            <a:ext cx="10948792" cy="4987565"/>
          </a:xfrm>
        </p:spPr>
        <p:txBody>
          <a:bodyPr>
            <a:normAutofit fontScale="92500" lnSpcReduction="10000"/>
          </a:bodyPr>
          <a:lstStyle/>
          <a:p>
            <a:pPr marL="0" indent="0">
              <a:buNone/>
            </a:pPr>
            <a:r>
              <a:rPr lang="en-US" dirty="0"/>
              <a:t>By the end of this module, participants will be able to:​</a:t>
            </a:r>
          </a:p>
          <a:p>
            <a:r>
              <a:rPr lang="en-US" dirty="0"/>
              <a:t>identify the basic elements and importance of legislation to support congenital anomalies surveillance;</a:t>
            </a:r>
          </a:p>
          <a:p>
            <a:r>
              <a:rPr lang="en-US" dirty="0"/>
              <a:t>identify two types of reporting related to congenital anomalies surveillance legislation; </a:t>
            </a:r>
          </a:p>
          <a:p>
            <a:r>
              <a:rPr lang="en-US" dirty="0"/>
              <a:t>describe voluntary and mandatory reporting, and their advantages and disadvantages; </a:t>
            </a:r>
          </a:p>
          <a:p>
            <a:r>
              <a:rPr lang="en-US" dirty="0"/>
              <a:t>identify the importance of partnerships to support congenital anomalies surveillance; </a:t>
            </a:r>
          </a:p>
          <a:p>
            <a:r>
              <a:rPr lang="en-US" dirty="0"/>
              <a:t>identify potential types of partners; </a:t>
            </a:r>
          </a:p>
          <a:p>
            <a:r>
              <a:rPr lang="en-US" dirty="0"/>
              <a:t>describe the roles partners can play in the surveillance of congenital anomalies; </a:t>
            </a:r>
          </a:p>
          <a:p>
            <a:r>
              <a:rPr lang="en-US" dirty="0"/>
              <a:t>identify ways to engage partners in surveillance work; </a:t>
            </a:r>
          </a:p>
          <a:p>
            <a:r>
              <a:rPr lang="en-US" dirty="0"/>
              <a:t>identify the purpose and components of logic models; </a:t>
            </a:r>
          </a:p>
          <a:p>
            <a:r>
              <a:rPr lang="en-US" dirty="0"/>
              <a:t>understand the benefits of creating a logic model; </a:t>
            </a:r>
          </a:p>
          <a:p>
            <a:r>
              <a:rPr lang="en-US" dirty="0"/>
              <a:t>develop a logic model; </a:t>
            </a:r>
          </a:p>
          <a:p>
            <a:r>
              <a:rPr lang="en-US" dirty="0"/>
              <a:t>describe how logic models help guide programme planning and evaluation.</a:t>
            </a:r>
          </a:p>
        </p:txBody>
      </p:sp>
    </p:spTree>
    <p:extLst>
      <p:ext uri="{BB962C8B-B14F-4D97-AF65-F5344CB8AC3E}">
        <p14:creationId xmlns:p14="http://schemas.microsoft.com/office/powerpoint/2010/main" val="298730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395E-76C5-DF90-9151-EE9EEE404D4C}"/>
              </a:ext>
            </a:extLst>
          </p:cNvPr>
          <p:cNvSpPr>
            <a:spLocks noGrp="1"/>
          </p:cNvSpPr>
          <p:nvPr>
            <p:ph type="title"/>
          </p:nvPr>
        </p:nvSpPr>
        <p:spPr/>
        <p:txBody>
          <a:bodyPr/>
          <a:lstStyle/>
          <a:p>
            <a:r>
              <a:rPr lang="en-GB" dirty="0"/>
              <a:t>Activity 2.1</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785686237"/>
              </p:ext>
            </p:extLst>
          </p:nvPr>
        </p:nvGraphicFramePr>
        <p:xfrm>
          <a:off x="891054" y="1136733"/>
          <a:ext cx="10517843" cy="5415345"/>
        </p:xfrm>
        <a:graphic>
          <a:graphicData uri="http://schemas.openxmlformats.org/drawingml/2006/table">
            <a:tbl>
              <a:tblPr firstRow="1" firstCol="1" lastRow="1" lastCol="1" bandRow="1" bandCol="1"/>
              <a:tblGrid>
                <a:gridCol w="2374456">
                  <a:extLst>
                    <a:ext uri="{9D8B030D-6E8A-4147-A177-3AD203B41FA5}">
                      <a16:colId xmlns:a16="http://schemas.microsoft.com/office/drawing/2014/main" val="20000"/>
                    </a:ext>
                  </a:extLst>
                </a:gridCol>
                <a:gridCol w="2656988">
                  <a:extLst>
                    <a:ext uri="{9D8B030D-6E8A-4147-A177-3AD203B41FA5}">
                      <a16:colId xmlns:a16="http://schemas.microsoft.com/office/drawing/2014/main" val="20001"/>
                    </a:ext>
                  </a:extLst>
                </a:gridCol>
                <a:gridCol w="1640179">
                  <a:extLst>
                    <a:ext uri="{9D8B030D-6E8A-4147-A177-3AD203B41FA5}">
                      <a16:colId xmlns:a16="http://schemas.microsoft.com/office/drawing/2014/main" val="20002"/>
                    </a:ext>
                  </a:extLst>
                </a:gridCol>
                <a:gridCol w="1923509">
                  <a:extLst>
                    <a:ext uri="{9D8B030D-6E8A-4147-A177-3AD203B41FA5}">
                      <a16:colId xmlns:a16="http://schemas.microsoft.com/office/drawing/2014/main" val="20003"/>
                    </a:ext>
                  </a:extLst>
                </a:gridCol>
                <a:gridCol w="1922711">
                  <a:extLst>
                    <a:ext uri="{9D8B030D-6E8A-4147-A177-3AD203B41FA5}">
                      <a16:colId xmlns:a16="http://schemas.microsoft.com/office/drawing/2014/main" val="20004"/>
                    </a:ext>
                  </a:extLst>
                </a:gridCol>
              </a:tblGrid>
              <a:tr h="377791">
                <a:tc>
                  <a:txBody>
                    <a:bodyPr/>
                    <a:lstStyle/>
                    <a:p>
                      <a:pPr>
                        <a:lnSpc>
                          <a:spcPct val="115000"/>
                        </a:lnSpc>
                        <a:spcAft>
                          <a:spcPts val="0"/>
                        </a:spcAft>
                      </a:pPr>
                      <a:r>
                        <a:rPr lang="en-GB" sz="1200" b="1" baseline="0" dirty="0">
                          <a:effectLst/>
                          <a:latin typeface="Trebuchet MS"/>
                          <a:ea typeface="Trebuchet MS"/>
                          <a:cs typeface="Trebuchet MS"/>
                        </a:rPr>
                        <a:t>Resources</a:t>
                      </a:r>
                      <a:endParaRPr lang="en-GB" sz="1200" baseline="0" dirty="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baseline="0">
                          <a:effectLst/>
                          <a:latin typeface="Trebuchet MS"/>
                          <a:ea typeface="Trebuchet MS"/>
                          <a:cs typeface="Trebuchet MS"/>
                        </a:rPr>
                        <a:t>Activities</a:t>
                      </a:r>
                      <a:endParaRPr lang="en-GB" sz="1200" baseline="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baseline="0">
                          <a:effectLst/>
                          <a:latin typeface="Trebuchet MS"/>
                          <a:ea typeface="Trebuchet MS"/>
                          <a:cs typeface="Trebuchet MS"/>
                        </a:rPr>
                        <a:t>Outputs</a:t>
                      </a:r>
                      <a:endParaRPr lang="en-GB" sz="1200" baseline="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baseline="0">
                          <a:effectLst/>
                          <a:latin typeface="Trebuchet MS"/>
                          <a:ea typeface="Trebuchet MS"/>
                          <a:cs typeface="Trebuchet MS"/>
                        </a:rPr>
                        <a:t>Short- and long-term outcomes</a:t>
                      </a:r>
                      <a:endParaRPr lang="en-GB" sz="1200" baseline="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baseline="0">
                          <a:effectLst/>
                          <a:latin typeface="Trebuchet MS"/>
                          <a:ea typeface="Trebuchet MS"/>
                          <a:cs typeface="Trebuchet MS"/>
                        </a:rPr>
                        <a:t>Impact</a:t>
                      </a:r>
                      <a:endParaRPr lang="en-GB" sz="1200" baseline="0">
                        <a:effectLst/>
                        <a:latin typeface="Trebuchet MS"/>
                        <a:ea typeface="Trebuchet MS"/>
                        <a:cs typeface="Trebuchet MS"/>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3364">
                <a:tc>
                  <a:txBody>
                    <a:bodyPr/>
                    <a:lstStyle/>
                    <a:p>
                      <a:pPr>
                        <a:lnSpc>
                          <a:spcPct val="115000"/>
                        </a:lnSpc>
                        <a:spcAft>
                          <a:spcPts val="0"/>
                        </a:spcAft>
                      </a:pPr>
                      <a:r>
                        <a:rPr lang="en-GB" sz="1200" baseline="0">
                          <a:effectLst/>
                          <a:latin typeface="Trebuchet MS"/>
                          <a:ea typeface="Trebuchet MS"/>
                          <a:cs typeface="Trebuchet MS"/>
                        </a:rPr>
                        <a:t>Need the following</a:t>
                      </a:r>
                    </a:p>
                    <a:p>
                      <a:pPr>
                        <a:lnSpc>
                          <a:spcPct val="115000"/>
                        </a:lnSpc>
                        <a:spcAft>
                          <a:spcPts val="0"/>
                        </a:spcAft>
                      </a:pPr>
                      <a:r>
                        <a:rPr lang="en-GB" sz="1200" baseline="0">
                          <a:effectLst/>
                          <a:latin typeface="Trebuchet MS"/>
                          <a:ea typeface="Trebuchet MS"/>
                          <a:cs typeface="Trebuchet MS"/>
                        </a:rPr>
                        <a:t>resources </a:t>
                      </a:r>
                    </a:p>
                    <a:p>
                      <a:pPr>
                        <a:lnSpc>
                          <a:spcPct val="115000"/>
                        </a:lnSpc>
                        <a:spcAft>
                          <a:spcPts val="0"/>
                        </a:spcAft>
                      </a:pPr>
                      <a:r>
                        <a:rPr lang="en-GB" sz="1200" baseline="0">
                          <a:effectLst/>
                          <a:latin typeface="Trebuchet MS"/>
                          <a:ea typeface="Trebuchet MS"/>
                          <a:cs typeface="Trebuchet MS"/>
                        </a:rPr>
                        <a:t>to accomplish</a:t>
                      </a:r>
                    </a:p>
                    <a:p>
                      <a:pPr>
                        <a:lnSpc>
                          <a:spcPct val="115000"/>
                        </a:lnSpc>
                        <a:spcAft>
                          <a:spcPts val="0"/>
                        </a:spcAft>
                      </a:pPr>
                      <a:r>
                        <a:rPr lang="en-GB" sz="1200" baseline="0">
                          <a:effectLst/>
                          <a:latin typeface="Trebuchet MS"/>
                          <a:ea typeface="Trebuchet MS"/>
                          <a:cs typeface="Trebuchet MS"/>
                        </a:rPr>
                        <a:t>activities:</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aseline="0">
                          <a:effectLst/>
                          <a:latin typeface="Trebuchet MS"/>
                          <a:ea typeface="Trebuchet MS"/>
                          <a:cs typeface="Trebuchet MS"/>
                        </a:rPr>
                        <a:t>Need to accomplish</a:t>
                      </a:r>
                    </a:p>
                    <a:p>
                      <a:pPr>
                        <a:lnSpc>
                          <a:spcPct val="115000"/>
                        </a:lnSpc>
                        <a:spcAft>
                          <a:spcPts val="0"/>
                        </a:spcAft>
                      </a:pPr>
                      <a:r>
                        <a:rPr lang="en-GB" sz="1200" baseline="0">
                          <a:effectLst/>
                          <a:latin typeface="Trebuchet MS"/>
                          <a:ea typeface="Trebuchet MS"/>
                          <a:cs typeface="Trebuchet MS"/>
                        </a:rPr>
                        <a:t>the following activities to address the problem:</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aseline="0">
                          <a:effectLst/>
                          <a:latin typeface="Trebuchet MS"/>
                          <a:ea typeface="Trebuchet MS"/>
                          <a:cs typeface="Trebuchet MS"/>
                        </a:rPr>
                        <a:t>Once activities</a:t>
                      </a:r>
                    </a:p>
                    <a:p>
                      <a:pPr>
                        <a:lnSpc>
                          <a:spcPct val="115000"/>
                        </a:lnSpc>
                        <a:spcAft>
                          <a:spcPts val="0"/>
                        </a:spcAft>
                      </a:pPr>
                      <a:r>
                        <a:rPr lang="en-GB" sz="1200" baseline="0">
                          <a:effectLst/>
                          <a:latin typeface="Trebuchet MS"/>
                          <a:ea typeface="Trebuchet MS"/>
                          <a:cs typeface="Trebuchet MS"/>
                        </a:rPr>
                        <a:t>are accomplished,</a:t>
                      </a:r>
                    </a:p>
                    <a:p>
                      <a:pPr>
                        <a:lnSpc>
                          <a:spcPct val="115000"/>
                        </a:lnSpc>
                        <a:spcAft>
                          <a:spcPts val="0"/>
                        </a:spcAft>
                      </a:pPr>
                      <a:r>
                        <a:rPr lang="en-GB" sz="1200" baseline="0">
                          <a:effectLst/>
                          <a:latin typeface="Trebuchet MS"/>
                          <a:ea typeface="Trebuchet MS"/>
                          <a:cs typeface="Trebuchet MS"/>
                        </a:rPr>
                        <a:t>expect to have the</a:t>
                      </a:r>
                    </a:p>
                    <a:p>
                      <a:pPr>
                        <a:lnSpc>
                          <a:spcPct val="115000"/>
                        </a:lnSpc>
                        <a:spcAft>
                          <a:spcPts val="0"/>
                        </a:spcAft>
                      </a:pPr>
                      <a:r>
                        <a:rPr lang="en-GB" sz="1200" baseline="0">
                          <a:effectLst/>
                          <a:latin typeface="Trebuchet MS"/>
                          <a:ea typeface="Trebuchet MS"/>
                          <a:cs typeface="Trebuchet MS"/>
                        </a:rPr>
                        <a:t>following product(s) or services:</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aseline="0">
                          <a:effectLst/>
                          <a:latin typeface="Trebuchet MS"/>
                          <a:ea typeface="Trebuchet MS"/>
                          <a:cs typeface="Trebuchet MS"/>
                        </a:rPr>
                        <a:t>If activities are</a:t>
                      </a:r>
                    </a:p>
                    <a:p>
                      <a:pPr>
                        <a:lnSpc>
                          <a:spcPct val="115000"/>
                        </a:lnSpc>
                        <a:spcAft>
                          <a:spcPts val="0"/>
                        </a:spcAft>
                      </a:pPr>
                      <a:r>
                        <a:rPr lang="en-GB" sz="1200" baseline="0">
                          <a:effectLst/>
                          <a:latin typeface="Trebuchet MS"/>
                          <a:ea typeface="Trebuchet MS"/>
                          <a:cs typeface="Trebuchet MS"/>
                        </a:rPr>
                        <a:t>accomplished, they</a:t>
                      </a:r>
                    </a:p>
                    <a:p>
                      <a:pPr>
                        <a:lnSpc>
                          <a:spcPct val="115000"/>
                        </a:lnSpc>
                        <a:spcAft>
                          <a:spcPts val="0"/>
                        </a:spcAft>
                      </a:pPr>
                      <a:r>
                        <a:rPr lang="en-GB" sz="1200" baseline="0">
                          <a:effectLst/>
                          <a:latin typeface="Trebuchet MS"/>
                          <a:ea typeface="Trebuchet MS"/>
                          <a:cs typeface="Trebuchet MS"/>
                        </a:rPr>
                        <a:t>will lead to the</a:t>
                      </a:r>
                    </a:p>
                    <a:p>
                      <a:pPr>
                        <a:lnSpc>
                          <a:spcPct val="115000"/>
                        </a:lnSpc>
                        <a:spcAft>
                          <a:spcPts val="0"/>
                        </a:spcAft>
                      </a:pPr>
                      <a:r>
                        <a:rPr lang="en-GB" sz="1200" baseline="0">
                          <a:effectLst/>
                          <a:latin typeface="Trebuchet MS"/>
                          <a:ea typeface="Trebuchet MS"/>
                          <a:cs typeface="Trebuchet MS"/>
                        </a:rPr>
                        <a:t>following changes in 1–3 years:</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aseline="0">
                          <a:effectLst/>
                          <a:latin typeface="Trebuchet MS"/>
                          <a:ea typeface="Trebuchet MS"/>
                          <a:cs typeface="Trebuchet MS"/>
                        </a:rPr>
                        <a:t>If activities are</a:t>
                      </a:r>
                    </a:p>
                    <a:p>
                      <a:pPr>
                        <a:lnSpc>
                          <a:spcPct val="115000"/>
                        </a:lnSpc>
                        <a:spcAft>
                          <a:spcPts val="0"/>
                        </a:spcAft>
                      </a:pPr>
                      <a:r>
                        <a:rPr lang="en-GB" sz="1200" baseline="0">
                          <a:effectLst/>
                          <a:latin typeface="Trebuchet MS"/>
                          <a:ea typeface="Trebuchet MS"/>
                          <a:cs typeface="Trebuchet MS"/>
                        </a:rPr>
                        <a:t>accomplished,</a:t>
                      </a:r>
                    </a:p>
                    <a:p>
                      <a:pPr>
                        <a:lnSpc>
                          <a:spcPct val="115000"/>
                        </a:lnSpc>
                        <a:spcAft>
                          <a:spcPts val="0"/>
                        </a:spcAft>
                      </a:pPr>
                      <a:r>
                        <a:rPr lang="en-GB" sz="1200" baseline="0">
                          <a:effectLst/>
                          <a:latin typeface="Trebuchet MS"/>
                          <a:ea typeface="Trebuchet MS"/>
                          <a:cs typeface="Trebuchet MS"/>
                        </a:rPr>
                        <a:t>they will lead to</a:t>
                      </a:r>
                    </a:p>
                    <a:p>
                      <a:pPr>
                        <a:lnSpc>
                          <a:spcPct val="115000"/>
                        </a:lnSpc>
                        <a:spcAft>
                          <a:spcPts val="0"/>
                        </a:spcAft>
                      </a:pPr>
                      <a:r>
                        <a:rPr lang="en-GB" sz="1200" baseline="0">
                          <a:effectLst/>
                          <a:latin typeface="Trebuchet MS"/>
                          <a:ea typeface="Trebuchet MS"/>
                          <a:cs typeface="Trebuchet MS"/>
                        </a:rPr>
                        <a:t>the following changes in 4–6 years:</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4437">
                <a:tc>
                  <a:txBody>
                    <a:bodyPr/>
                    <a:lstStyle/>
                    <a:p>
                      <a:pPr marL="342900" lvl="0" indent="-342900">
                        <a:lnSpc>
                          <a:spcPct val="115000"/>
                        </a:lnSpc>
                        <a:spcAft>
                          <a:spcPts val="0"/>
                        </a:spcAft>
                        <a:buFont typeface="Symbol"/>
                        <a:buChar char=""/>
                      </a:pPr>
                      <a:r>
                        <a:rPr lang="en-GB" sz="1200" baseline="0">
                          <a:effectLst/>
                          <a:latin typeface="Trebuchet MS"/>
                          <a:ea typeface="Trebuchet MS"/>
                          <a:cs typeface="Trebuchet MS"/>
                        </a:rPr>
                        <a:t>Staff with the necessary skills</a:t>
                      </a:r>
                    </a:p>
                    <a:p>
                      <a:pPr marL="342900" lvl="0" indent="-342900">
                        <a:lnSpc>
                          <a:spcPct val="115000"/>
                        </a:lnSpc>
                        <a:spcAft>
                          <a:spcPts val="0"/>
                        </a:spcAft>
                        <a:buFont typeface="Symbol"/>
                        <a:buChar char=""/>
                      </a:pPr>
                      <a:r>
                        <a:rPr lang="en-GB" sz="1200" baseline="0">
                          <a:effectLst/>
                          <a:latin typeface="Trebuchet MS"/>
                          <a:ea typeface="Trebuchet MS"/>
                          <a:cs typeface="Trebuchet MS"/>
                        </a:rPr>
                        <a:t>Funding</a:t>
                      </a:r>
                    </a:p>
                    <a:p>
                      <a:pPr marL="342900" lvl="0" indent="-342900">
                        <a:lnSpc>
                          <a:spcPct val="115000"/>
                        </a:lnSpc>
                        <a:spcAft>
                          <a:spcPts val="0"/>
                        </a:spcAft>
                        <a:buFont typeface="Symbol"/>
                        <a:buChar char=""/>
                      </a:pPr>
                      <a:r>
                        <a:rPr lang="en-GB" sz="1200" baseline="0">
                          <a:effectLst/>
                          <a:latin typeface="Trebuchet MS"/>
                          <a:ea typeface="Trebuchet MS"/>
                          <a:cs typeface="Trebuchet MS"/>
                        </a:rPr>
                        <a:t>Infrastructure</a:t>
                      </a:r>
                    </a:p>
                    <a:p>
                      <a:pPr marL="342900" lvl="0" indent="-342900">
                        <a:lnSpc>
                          <a:spcPct val="115000"/>
                        </a:lnSpc>
                        <a:spcAft>
                          <a:spcPts val="0"/>
                        </a:spcAft>
                        <a:buFont typeface="Symbol"/>
                        <a:buChar char=""/>
                      </a:pPr>
                      <a:r>
                        <a:rPr lang="en-GB" sz="1200" baseline="0">
                          <a:effectLst/>
                          <a:latin typeface="Trebuchet MS"/>
                          <a:ea typeface="Trebuchet MS"/>
                          <a:cs typeface="Trebuchet MS"/>
                        </a:rPr>
                        <a:t>Partnerships</a:t>
                      </a:r>
                    </a:p>
                    <a:p>
                      <a:pPr marL="342900" lvl="0" indent="-342900">
                        <a:lnSpc>
                          <a:spcPct val="115000"/>
                        </a:lnSpc>
                        <a:spcAft>
                          <a:spcPts val="0"/>
                        </a:spcAft>
                        <a:buFont typeface="Symbol"/>
                        <a:buChar char=""/>
                      </a:pPr>
                      <a:r>
                        <a:rPr lang="en-GB" sz="1200" baseline="0">
                          <a:effectLst/>
                          <a:latin typeface="Trebuchet MS"/>
                          <a:ea typeface="Trebuchet MS"/>
                          <a:cs typeface="Trebuchet MS"/>
                        </a:rPr>
                        <a:t>Leadership support</a:t>
                      </a:r>
                    </a:p>
                    <a:p>
                      <a:pPr marL="342900" lvl="0" indent="-342900">
                        <a:lnSpc>
                          <a:spcPct val="115000"/>
                        </a:lnSpc>
                        <a:spcAft>
                          <a:spcPts val="0"/>
                        </a:spcAft>
                        <a:buFont typeface="Symbol"/>
                        <a:buChar char=""/>
                      </a:pPr>
                      <a:r>
                        <a:rPr lang="en-GB" sz="1200" baseline="0">
                          <a:effectLst/>
                          <a:latin typeface="Trebuchet MS"/>
                          <a:ea typeface="Trebuchet MS"/>
                          <a:cs typeface="Trebuchet MS"/>
                        </a:rPr>
                        <a:t>Legislative support</a:t>
                      </a:r>
                    </a:p>
                    <a:p>
                      <a:pPr marL="342900" lvl="0" indent="-342900">
                        <a:lnSpc>
                          <a:spcPct val="115000"/>
                        </a:lnSpc>
                        <a:spcAft>
                          <a:spcPts val="0"/>
                        </a:spcAft>
                        <a:buFont typeface="Symbol"/>
                        <a:buChar char=""/>
                      </a:pPr>
                      <a:r>
                        <a:rPr lang="en-GB" sz="1200" baseline="0">
                          <a:effectLst/>
                          <a:latin typeface="Trebuchet MS"/>
                          <a:ea typeface="Trebuchet MS"/>
                          <a:cs typeface="Trebuchet MS"/>
                        </a:rPr>
                        <a:t>Tools for data collection and analysis</a:t>
                      </a:r>
                    </a:p>
                    <a:p>
                      <a:pPr marL="342900" lvl="0" indent="-342900">
                        <a:lnSpc>
                          <a:spcPct val="115000"/>
                        </a:lnSpc>
                        <a:spcAft>
                          <a:spcPts val="0"/>
                        </a:spcAft>
                        <a:buFont typeface="Symbol"/>
                        <a:buChar char=""/>
                      </a:pPr>
                      <a:r>
                        <a:rPr lang="en-GB" sz="1200" baseline="0">
                          <a:effectLst/>
                          <a:latin typeface="Trebuchet MS"/>
                          <a:ea typeface="Trebuchet MS"/>
                          <a:cs typeface="Trebuchet MS"/>
                        </a:rPr>
                        <a:t>Identification of existing resources and anticipation of needed resources</a:t>
                      </a:r>
                    </a:p>
                    <a:p>
                      <a:pPr marL="342900" lvl="0" indent="-342900">
                        <a:lnSpc>
                          <a:spcPct val="115000"/>
                        </a:lnSpc>
                        <a:spcAft>
                          <a:spcPts val="0"/>
                        </a:spcAft>
                        <a:buFont typeface="Symbol"/>
                        <a:buChar char=""/>
                      </a:pPr>
                      <a:r>
                        <a:rPr lang="en-GB" sz="1200" baseline="0">
                          <a:effectLst/>
                          <a:latin typeface="Trebuchet MS"/>
                          <a:ea typeface="Trebuchet MS"/>
                          <a:cs typeface="Trebuchet MS"/>
                        </a:rPr>
                        <a:t>Identification of champions</a:t>
                      </a:r>
                    </a:p>
                    <a:p>
                      <a:pPr>
                        <a:lnSpc>
                          <a:spcPct val="115000"/>
                        </a:lnSpc>
                        <a:spcAft>
                          <a:spcPts val="0"/>
                        </a:spcAft>
                      </a:pPr>
                      <a:r>
                        <a:rPr lang="en-GB" sz="1200" baseline="0">
                          <a:effectLst/>
                          <a:latin typeface="Trebuchet MS"/>
                          <a:ea typeface="Trebuchet MS"/>
                          <a:cs typeface="Trebuchet MS"/>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lnSpc>
                          <a:spcPct val="115000"/>
                        </a:lnSpc>
                        <a:spcAft>
                          <a:spcPts val="0"/>
                        </a:spcAft>
                        <a:buFont typeface="Symbol"/>
                        <a:buChar char=""/>
                      </a:pPr>
                      <a:r>
                        <a:rPr lang="en-GB" sz="1200" baseline="0" dirty="0">
                          <a:effectLst/>
                          <a:latin typeface="Trebuchet MS"/>
                          <a:ea typeface="Trebuchet MS"/>
                          <a:cs typeface="Trebuchet MS"/>
                        </a:rPr>
                        <a:t>Develop surveillance system</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Identify goals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Develop and distribute baseline survey for situational analysis report</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Identify appropriate stakeholders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Select sites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Develop and implement surveillance protocol with uniform guidelines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Establish pilot for congenital anomalies surveillance</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Assess data quality and utility</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Engage partners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Create task force</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Advocate</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Establish evaluation and monitoring for each step of the programme</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lnSpc>
                          <a:spcPct val="115000"/>
                        </a:lnSpc>
                        <a:spcAft>
                          <a:spcPts val="0"/>
                        </a:spcAft>
                        <a:buFont typeface="Symbol"/>
                        <a:buChar char=""/>
                      </a:pPr>
                      <a:r>
                        <a:rPr lang="en-GB" sz="1200" baseline="0" dirty="0">
                          <a:effectLst/>
                          <a:latin typeface="Trebuchet MS"/>
                          <a:ea typeface="Trebuchet MS"/>
                          <a:cs typeface="Trebuchet MS"/>
                        </a:rPr>
                        <a:t>Implement surveillance system</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Produce reports and recommendations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Create an upgradeable model surveillance programme</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Identify risk factors and prevent those congenital anomalies that have modifiable ones</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lnSpc>
                          <a:spcPct val="115000"/>
                        </a:lnSpc>
                        <a:spcAft>
                          <a:spcPts val="0"/>
                        </a:spcAft>
                        <a:buFont typeface="Symbol"/>
                        <a:buChar char=""/>
                      </a:pPr>
                      <a:r>
                        <a:rPr lang="en-GB" sz="1200" baseline="0">
                          <a:effectLst/>
                          <a:latin typeface="Trebuchet MS"/>
                          <a:ea typeface="Trebuchet MS"/>
                          <a:cs typeface="Trebuchet MS"/>
                        </a:rPr>
                        <a:t>Uniform national implementation of a surveillance programme</a:t>
                      </a:r>
                    </a:p>
                    <a:p>
                      <a:pPr marL="342900" lvl="0" indent="-342900">
                        <a:lnSpc>
                          <a:spcPct val="115000"/>
                        </a:lnSpc>
                        <a:spcAft>
                          <a:spcPts val="0"/>
                        </a:spcAft>
                        <a:buFont typeface="Symbol"/>
                        <a:buChar char=""/>
                      </a:pPr>
                      <a:r>
                        <a:rPr lang="en-GB" sz="1200" baseline="0">
                          <a:effectLst/>
                          <a:latin typeface="Trebuchet MS"/>
                          <a:ea typeface="Trebuchet MS"/>
                          <a:cs typeface="Trebuchet MS"/>
                        </a:rPr>
                        <a:t>Enhancement of knowledge</a:t>
                      </a:r>
                    </a:p>
                    <a:p>
                      <a:pPr marL="342900" lvl="0" indent="-342900">
                        <a:lnSpc>
                          <a:spcPct val="115000"/>
                        </a:lnSpc>
                        <a:spcAft>
                          <a:spcPts val="0"/>
                        </a:spcAft>
                        <a:buFont typeface="Symbol"/>
                        <a:buChar char=""/>
                      </a:pPr>
                      <a:r>
                        <a:rPr lang="en-GB" sz="1200" baseline="0">
                          <a:effectLst/>
                          <a:latin typeface="Trebuchet MS"/>
                          <a:ea typeface="Trebuchet MS"/>
                          <a:cs typeface="Trebuchet MS"/>
                        </a:rPr>
                        <a:t>Provision of data to develop policies</a:t>
                      </a:r>
                    </a:p>
                    <a:p>
                      <a:pPr marL="342900" lvl="0" indent="-342900">
                        <a:lnSpc>
                          <a:spcPct val="115000"/>
                        </a:lnSpc>
                        <a:spcAft>
                          <a:spcPts val="0"/>
                        </a:spcAft>
                        <a:buFont typeface="Symbol"/>
                        <a:buChar char=""/>
                      </a:pPr>
                      <a:r>
                        <a:rPr lang="en-GB" sz="1200" baseline="0">
                          <a:effectLst/>
                          <a:latin typeface="Trebuchet MS"/>
                          <a:ea typeface="Trebuchet MS"/>
                          <a:cs typeface="Trebuchet MS"/>
                        </a:rPr>
                        <a:t>Improvement of necessary infrastructure to manage congenital anomalies</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lnSpc>
                          <a:spcPct val="115000"/>
                        </a:lnSpc>
                        <a:spcAft>
                          <a:spcPts val="0"/>
                        </a:spcAft>
                        <a:buFont typeface="Symbol"/>
                        <a:buChar char=""/>
                      </a:pPr>
                      <a:r>
                        <a:rPr lang="en-GB" sz="1200" baseline="0" dirty="0">
                          <a:effectLst/>
                          <a:latin typeface="Trebuchet MS"/>
                          <a:ea typeface="Trebuchet MS"/>
                          <a:cs typeface="Trebuchet MS"/>
                        </a:rPr>
                        <a:t>Improved quality of life for affected individuals and their families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Reduction in mortality in children aged under 5 years</a:t>
                      </a:r>
                    </a:p>
                    <a:p>
                      <a:pPr marL="342900" lvl="0" indent="-342900">
                        <a:lnSpc>
                          <a:spcPct val="115000"/>
                        </a:lnSpc>
                        <a:spcAft>
                          <a:spcPts val="0"/>
                        </a:spcAft>
                        <a:buFont typeface="Symbol"/>
                        <a:buChar char=""/>
                      </a:pPr>
                      <a:r>
                        <a:rPr lang="en-GB" sz="1200" baseline="0" dirty="0">
                          <a:effectLst/>
                          <a:latin typeface="Trebuchet MS"/>
                          <a:ea typeface="Trebuchet MS"/>
                          <a:cs typeface="Trebuchet MS"/>
                        </a:rPr>
                        <a:t>Reduction in preventable congenital anomalies</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57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54BAA-1B61-E404-5601-002B10CEA6FF}"/>
              </a:ext>
            </a:extLst>
          </p:cNvPr>
          <p:cNvSpPr>
            <a:spLocks noGrp="1"/>
          </p:cNvSpPr>
          <p:nvPr>
            <p:ph type="title"/>
          </p:nvPr>
        </p:nvSpPr>
        <p:spPr>
          <a:xfrm>
            <a:off x="725658" y="257181"/>
            <a:ext cx="10515600" cy="934757"/>
          </a:xfrm>
        </p:spPr>
        <p:txBody>
          <a:bodyPr/>
          <a:lstStyle/>
          <a:p>
            <a:r>
              <a:rPr lang="it-IT" dirty="0"/>
              <a:t>Activity 2.3</a:t>
            </a:r>
            <a:endParaRPr lang="es-AR"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789992" y="1153551"/>
            <a:ext cx="10787743" cy="5306863"/>
          </a:xfrm>
        </p:spPr>
        <p:txBody>
          <a:bodyPr>
            <a:normAutofit/>
          </a:bodyPr>
          <a:lstStyle/>
          <a:p>
            <a:pPr marL="0" indent="0">
              <a:buNone/>
            </a:pPr>
            <a:r>
              <a:rPr lang="en-US" dirty="0"/>
              <a:t>Use the table below to complete a stakeholder’s worksheet for development of a congenital anomalies surveillance programme in your country. </a:t>
            </a:r>
          </a:p>
          <a:p>
            <a:pPr marL="0" indent="0">
              <a:buNone/>
            </a:pPr>
            <a:endParaRPr lang="en-US" sz="2000"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graphicFrame>
        <p:nvGraphicFramePr>
          <p:cNvPr id="8" name="Table 7">
            <a:extLst>
              <a:ext uri="{FF2B5EF4-FFF2-40B4-BE49-F238E27FC236}">
                <a16:creationId xmlns:a16="http://schemas.microsoft.com/office/drawing/2014/main" id="{DF7D2179-B217-FF7C-1A6E-94E9B3E810C2}"/>
              </a:ext>
            </a:extLst>
          </p:cNvPr>
          <p:cNvGraphicFramePr>
            <a:graphicFrameLocks noGrp="1"/>
          </p:cNvGraphicFramePr>
          <p:nvPr>
            <p:extLst>
              <p:ext uri="{D42A27DB-BD31-4B8C-83A1-F6EECF244321}">
                <p14:modId xmlns:p14="http://schemas.microsoft.com/office/powerpoint/2010/main" val="1805113450"/>
              </p:ext>
            </p:extLst>
          </p:nvPr>
        </p:nvGraphicFramePr>
        <p:xfrm>
          <a:off x="759654" y="1982763"/>
          <a:ext cx="10705515" cy="4539138"/>
        </p:xfrm>
        <a:graphic>
          <a:graphicData uri="http://schemas.openxmlformats.org/drawingml/2006/table">
            <a:tbl>
              <a:tblPr firstRow="1" firstCol="1" lastRow="1" lastCol="1" bandRow="1" bandCol="1"/>
              <a:tblGrid>
                <a:gridCol w="2685597">
                  <a:extLst>
                    <a:ext uri="{9D8B030D-6E8A-4147-A177-3AD203B41FA5}">
                      <a16:colId xmlns:a16="http://schemas.microsoft.com/office/drawing/2014/main" val="236672384"/>
                    </a:ext>
                  </a:extLst>
                </a:gridCol>
                <a:gridCol w="3084296">
                  <a:extLst>
                    <a:ext uri="{9D8B030D-6E8A-4147-A177-3AD203B41FA5}">
                      <a16:colId xmlns:a16="http://schemas.microsoft.com/office/drawing/2014/main" val="169397034"/>
                    </a:ext>
                  </a:extLst>
                </a:gridCol>
                <a:gridCol w="2502646">
                  <a:extLst>
                    <a:ext uri="{9D8B030D-6E8A-4147-A177-3AD203B41FA5}">
                      <a16:colId xmlns:a16="http://schemas.microsoft.com/office/drawing/2014/main" val="2786911287"/>
                    </a:ext>
                  </a:extLst>
                </a:gridCol>
                <a:gridCol w="2432976">
                  <a:extLst>
                    <a:ext uri="{9D8B030D-6E8A-4147-A177-3AD203B41FA5}">
                      <a16:colId xmlns:a16="http://schemas.microsoft.com/office/drawing/2014/main" val="2861545281"/>
                    </a:ext>
                  </a:extLst>
                </a:gridCol>
              </a:tblGrid>
              <a:tr h="393675">
                <a:tc>
                  <a:txBody>
                    <a:bodyPr/>
                    <a:lstStyle/>
                    <a:p>
                      <a:pPr marL="50800" marR="88265" algn="ctr">
                        <a:lnSpc>
                          <a:spcPct val="97000"/>
                        </a:lnSpc>
                        <a:spcBef>
                          <a:spcPts val="675"/>
                        </a:spcBef>
                        <a:spcAft>
                          <a:spcPts val="0"/>
                        </a:spcAft>
                      </a:pPr>
                      <a:r>
                        <a:rPr lang="en-US" sz="1600" b="1" spc="-20" dirty="0">
                          <a:effectLst/>
                          <a:latin typeface="+mn-lt"/>
                          <a:ea typeface="Trebuchet MS" panose="020B0603020202020204" pitchFamily="34" charset="0"/>
                          <a:cs typeface="Trebuchet MS" panose="020B0603020202020204" pitchFamily="34" charset="0"/>
                        </a:rPr>
                        <a:t>Likely</a:t>
                      </a:r>
                      <a:r>
                        <a:rPr lang="en-US" sz="1600" b="1" spc="-80" dirty="0">
                          <a:effectLst/>
                          <a:latin typeface="+mn-lt"/>
                          <a:ea typeface="Trebuchet MS" panose="020B0603020202020204" pitchFamily="34" charset="0"/>
                          <a:cs typeface="Trebuchet MS" panose="020B0603020202020204" pitchFamily="34" charset="0"/>
                        </a:rPr>
                        <a:t> </a:t>
                      </a:r>
                      <a:r>
                        <a:rPr lang="en-US" sz="1600" b="1" spc="-20" dirty="0">
                          <a:effectLst/>
                          <a:latin typeface="+mn-lt"/>
                          <a:ea typeface="Trebuchet MS" panose="020B0603020202020204" pitchFamily="34" charset="0"/>
                          <a:cs typeface="Trebuchet MS" panose="020B0603020202020204" pitchFamily="34" charset="0"/>
                        </a:rPr>
                        <a:t>users</a:t>
                      </a:r>
                      <a:r>
                        <a:rPr lang="en-US" sz="1600" b="1" spc="-70" dirty="0">
                          <a:effectLst/>
                          <a:latin typeface="+mn-lt"/>
                          <a:ea typeface="Trebuchet MS" panose="020B0603020202020204" pitchFamily="34" charset="0"/>
                          <a:cs typeface="Trebuchet MS" panose="020B0603020202020204" pitchFamily="34" charset="0"/>
                        </a:rPr>
                        <a:t> </a:t>
                      </a:r>
                      <a:r>
                        <a:rPr lang="en-US" sz="1600" b="1" spc="-20" dirty="0">
                          <a:effectLst/>
                          <a:latin typeface="+mn-lt"/>
                          <a:ea typeface="Trebuchet MS" panose="020B0603020202020204" pitchFamily="34" charset="0"/>
                          <a:cs typeface="Trebuchet MS" panose="020B0603020202020204" pitchFamily="34" charset="0"/>
                        </a:rPr>
                        <a:t>of</a:t>
                      </a:r>
                      <a:r>
                        <a:rPr lang="en-US" sz="1600" b="1" spc="-20" baseline="0" dirty="0">
                          <a:effectLst/>
                          <a:latin typeface="+mn-lt"/>
                          <a:ea typeface="Trebuchet MS" panose="020B0603020202020204" pitchFamily="34" charset="0"/>
                          <a:cs typeface="Trebuchet MS" panose="020B0603020202020204" pitchFamily="34" charset="0"/>
                        </a:rPr>
                        <a:t> </a:t>
                      </a:r>
                      <a:r>
                        <a:rPr lang="en-US" sz="1600" b="1" spc="-10" dirty="0">
                          <a:effectLst/>
                          <a:latin typeface="+mn-lt"/>
                          <a:ea typeface="Trebuchet MS" panose="020B0603020202020204" pitchFamily="34" charset="0"/>
                          <a:cs typeface="Trebuchet MS" panose="020B0603020202020204" pitchFamily="34" charset="0"/>
                        </a:rPr>
                        <a:t>outputs</a:t>
                      </a:r>
                      <a:endParaRPr lang="en-US" sz="1600" dirty="0">
                        <a:effectLst/>
                        <a:latin typeface="+mn-lt"/>
                        <a:ea typeface="Trebuchet MS" panose="020B0603020202020204" pitchFamily="34" charset="0"/>
                        <a:cs typeface="Trebuchet MS" panose="020B0603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55"/>
                        </a:spcBef>
                        <a:spcAft>
                          <a:spcPts val="0"/>
                        </a:spcAft>
                      </a:pPr>
                      <a:r>
                        <a:rPr lang="en-US" sz="1600" dirty="0">
                          <a:effectLst/>
                          <a:latin typeface="+mn-lt"/>
                          <a:ea typeface="Trebuchet MS" panose="020B0603020202020204" pitchFamily="34" charset="0"/>
                          <a:cs typeface="Trebuchet MS" panose="020B0603020202020204" pitchFamily="34" charset="0"/>
                        </a:rPr>
                        <a:t> </a:t>
                      </a:r>
                      <a:r>
                        <a:rPr lang="en-US" sz="1600" b="1" dirty="0">
                          <a:effectLst/>
                          <a:latin typeface="+mn-lt"/>
                          <a:ea typeface="Trebuchet MS" panose="020B0603020202020204" pitchFamily="34" charset="0"/>
                          <a:cs typeface="Trebuchet MS" panose="020B0603020202020204" pitchFamily="34" charset="0"/>
                        </a:rPr>
                        <a:t>Communication</a:t>
                      </a:r>
                      <a:r>
                        <a:rPr lang="en-US" sz="1600" b="1" spc="-25" dirty="0">
                          <a:effectLst/>
                          <a:latin typeface="+mn-lt"/>
                          <a:ea typeface="Trebuchet MS" panose="020B0603020202020204" pitchFamily="34" charset="0"/>
                          <a:cs typeface="Trebuchet MS" panose="020B0603020202020204" pitchFamily="34" charset="0"/>
                        </a:rPr>
                        <a:t> </a:t>
                      </a:r>
                      <a:r>
                        <a:rPr lang="en-US" sz="1600" b="1" spc="-10" dirty="0">
                          <a:effectLst/>
                          <a:latin typeface="+mn-lt"/>
                          <a:ea typeface="Trebuchet MS" panose="020B0603020202020204" pitchFamily="34" charset="0"/>
                          <a:cs typeface="Trebuchet MS" panose="020B0603020202020204" pitchFamily="34" charset="0"/>
                        </a:rPr>
                        <a:t>message</a:t>
                      </a:r>
                      <a:endParaRPr lang="en-US" sz="1600" dirty="0">
                        <a:effectLst/>
                        <a:latin typeface="+mn-lt"/>
                        <a:ea typeface="Trebuchet MS" panose="020B0603020202020204" pitchFamily="34" charset="0"/>
                        <a:cs typeface="Trebuchet MS" panose="020B0603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9570" marR="0" indent="-156210" algn="ctr">
                        <a:lnSpc>
                          <a:spcPct val="97000"/>
                        </a:lnSpc>
                        <a:spcBef>
                          <a:spcPts val="675"/>
                        </a:spcBef>
                        <a:spcAft>
                          <a:spcPts val="0"/>
                        </a:spcAft>
                      </a:pPr>
                      <a:r>
                        <a:rPr lang="en-US" sz="1600" b="1" spc="-30" dirty="0">
                          <a:effectLst/>
                          <a:latin typeface="+mn-lt"/>
                          <a:ea typeface="Trebuchet MS" panose="020B0603020202020204" pitchFamily="34" charset="0"/>
                          <a:cs typeface="Trebuchet MS" panose="020B0603020202020204" pitchFamily="34" charset="0"/>
                        </a:rPr>
                        <a:t>Dissemination </a:t>
                      </a:r>
                      <a:r>
                        <a:rPr lang="en-US" sz="1600" b="1" spc="-10" dirty="0">
                          <a:effectLst/>
                          <a:latin typeface="+mn-lt"/>
                          <a:ea typeface="Trebuchet MS" panose="020B0603020202020204" pitchFamily="34" charset="0"/>
                          <a:cs typeface="Trebuchet MS" panose="020B0603020202020204" pitchFamily="34" charset="0"/>
                        </a:rPr>
                        <a:t>strategy</a:t>
                      </a:r>
                      <a:endParaRPr lang="en-US" sz="1600" dirty="0">
                        <a:effectLst/>
                        <a:latin typeface="+mn-lt"/>
                        <a:ea typeface="Trebuchet MS" panose="020B0603020202020204" pitchFamily="34" charset="0"/>
                        <a:cs typeface="Trebuchet MS" panose="020B0603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55"/>
                        </a:spcBef>
                        <a:spcAft>
                          <a:spcPts val="0"/>
                        </a:spcAft>
                      </a:pPr>
                      <a:r>
                        <a:rPr lang="en-US" sz="1600" dirty="0">
                          <a:effectLst/>
                          <a:latin typeface="+mn-lt"/>
                          <a:ea typeface="Trebuchet MS" panose="020B0603020202020204" pitchFamily="34" charset="0"/>
                          <a:cs typeface="Trebuchet MS" panose="020B0603020202020204" pitchFamily="34" charset="0"/>
                        </a:rPr>
                        <a:t> </a:t>
                      </a:r>
                      <a:r>
                        <a:rPr lang="en-US" sz="1600" b="1" spc="-10" dirty="0">
                          <a:effectLst/>
                          <a:latin typeface="+mn-lt"/>
                          <a:ea typeface="Trebuchet MS" panose="020B0603020202020204" pitchFamily="34" charset="0"/>
                          <a:cs typeface="Trebuchet MS" panose="020B0603020202020204" pitchFamily="34" charset="0"/>
                        </a:rPr>
                        <a:t>Evaluation</a:t>
                      </a:r>
                      <a:endParaRPr lang="en-US" sz="1600" dirty="0">
                        <a:effectLst/>
                        <a:latin typeface="+mn-lt"/>
                        <a:ea typeface="Trebuchet MS" panose="020B0603020202020204" pitchFamily="34" charset="0"/>
                        <a:cs typeface="Trebuchet MS" panose="020B0603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0572659"/>
                  </a:ext>
                </a:extLst>
              </a:tr>
              <a:tr h="408629">
                <a:tc>
                  <a:txBody>
                    <a:bodyPr/>
                    <a:lstStyle/>
                    <a:p>
                      <a:pPr marL="50165" marR="0">
                        <a:lnSpc>
                          <a:spcPct val="107000"/>
                        </a:lnSpc>
                        <a:spcBef>
                          <a:spcPts val="690"/>
                        </a:spcBef>
                        <a:spcAft>
                          <a:spcPts val="0"/>
                        </a:spcAft>
                      </a:pPr>
                      <a:r>
                        <a:rPr lang="en-US" sz="1600" dirty="0">
                          <a:effectLst/>
                          <a:latin typeface="+mn-lt"/>
                          <a:ea typeface="Trebuchet MS" panose="020B0603020202020204" pitchFamily="34" charset="0"/>
                          <a:cs typeface="Trebuchet MS" panose="020B0603020202020204" pitchFamily="34" charset="0"/>
                        </a:rPr>
                        <a:t>Ministries</a:t>
                      </a:r>
                      <a:r>
                        <a:rPr lang="en-US" sz="1600" spc="5" dirty="0">
                          <a:effectLst/>
                          <a:latin typeface="+mn-lt"/>
                          <a:ea typeface="Trebuchet MS" panose="020B0603020202020204" pitchFamily="34" charset="0"/>
                          <a:cs typeface="Trebuchet MS" panose="020B0603020202020204" pitchFamily="34" charset="0"/>
                        </a:rPr>
                        <a:t> </a:t>
                      </a:r>
                      <a:r>
                        <a:rPr lang="en-US" sz="1600" dirty="0">
                          <a:effectLst/>
                          <a:latin typeface="+mn-lt"/>
                          <a:ea typeface="Trebuchet MS" panose="020B0603020202020204" pitchFamily="34" charset="0"/>
                          <a:cs typeface="Trebuchet MS" panose="020B0603020202020204" pitchFamily="34" charset="0"/>
                        </a:rPr>
                        <a:t>of</a:t>
                      </a:r>
                      <a:r>
                        <a:rPr lang="en-US" sz="1600" spc="5" dirty="0">
                          <a:effectLst/>
                          <a:latin typeface="+mn-lt"/>
                          <a:ea typeface="Trebuchet MS" panose="020B0603020202020204" pitchFamily="34" charset="0"/>
                          <a:cs typeface="Trebuchet MS" panose="020B0603020202020204" pitchFamily="34" charset="0"/>
                        </a:rPr>
                        <a:t> </a:t>
                      </a:r>
                      <a:r>
                        <a:rPr lang="en-US" sz="1600" spc="-10" dirty="0">
                          <a:effectLst/>
                          <a:latin typeface="+mn-lt"/>
                          <a:ea typeface="Trebuchet MS" panose="020B0603020202020204" pitchFamily="34" charset="0"/>
                          <a:cs typeface="Trebuchet MS" panose="020B0603020202020204" pitchFamily="34" charset="0"/>
                        </a:rPr>
                        <a:t>health</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6772363"/>
                  </a:ext>
                </a:extLst>
              </a:tr>
              <a:tr h="572102">
                <a:tc>
                  <a:txBody>
                    <a:bodyPr/>
                    <a:lstStyle/>
                    <a:p>
                      <a:pPr marL="50165" marR="0">
                        <a:lnSpc>
                          <a:spcPct val="102000"/>
                        </a:lnSpc>
                        <a:spcBef>
                          <a:spcPts val="715"/>
                        </a:spcBef>
                        <a:spcAft>
                          <a:spcPts val="0"/>
                        </a:spcAft>
                      </a:pPr>
                      <a:r>
                        <a:rPr lang="en-US" sz="1600" dirty="0">
                          <a:effectLst/>
                          <a:latin typeface="+mn-lt"/>
                          <a:ea typeface="Trebuchet MS" panose="020B0603020202020204" pitchFamily="34" charset="0"/>
                          <a:cs typeface="Trebuchet MS" panose="020B0603020202020204" pitchFamily="34" charset="0"/>
                        </a:rPr>
                        <a:t>Hospitals and, if relevant,</a:t>
                      </a:r>
                      <a:r>
                        <a:rPr lang="en-US" sz="1600" spc="-85" dirty="0">
                          <a:effectLst/>
                          <a:latin typeface="+mn-lt"/>
                          <a:ea typeface="Trebuchet MS" panose="020B0603020202020204" pitchFamily="34" charset="0"/>
                          <a:cs typeface="Trebuchet MS" panose="020B0603020202020204" pitchFamily="34" charset="0"/>
                        </a:rPr>
                        <a:t> </a:t>
                      </a:r>
                      <a:r>
                        <a:rPr lang="en-US" sz="1600" dirty="0">
                          <a:effectLst/>
                          <a:latin typeface="+mn-lt"/>
                          <a:ea typeface="Trebuchet MS" panose="020B0603020202020204" pitchFamily="34" charset="0"/>
                          <a:cs typeface="Trebuchet MS" panose="020B0603020202020204" pitchFamily="34" charset="0"/>
                        </a:rPr>
                        <a:t>hospital </a:t>
                      </a:r>
                      <a:r>
                        <a:rPr lang="en-US" sz="1600" spc="-30" dirty="0">
                          <a:effectLst/>
                          <a:latin typeface="+mn-lt"/>
                          <a:ea typeface="Trebuchet MS" panose="020B0603020202020204" pitchFamily="34" charset="0"/>
                          <a:cs typeface="Trebuchet MS" panose="020B0603020202020204" pitchFamily="34" charset="0"/>
                        </a:rPr>
                        <a:t>associations</a:t>
                      </a:r>
                      <a:r>
                        <a:rPr lang="en-US" sz="1600" spc="-85" dirty="0">
                          <a:effectLst/>
                          <a:latin typeface="+mn-lt"/>
                          <a:ea typeface="Trebuchet MS" panose="020B0603020202020204" pitchFamily="34" charset="0"/>
                          <a:cs typeface="Trebuchet MS" panose="020B0603020202020204" pitchFamily="34" charset="0"/>
                        </a:rPr>
                        <a:t> </a:t>
                      </a:r>
                      <a:r>
                        <a:rPr lang="en-US" sz="1600" spc="-30" dirty="0">
                          <a:effectLst/>
                          <a:latin typeface="+mn-lt"/>
                          <a:ea typeface="Trebuchet MS" panose="020B0603020202020204" pitchFamily="34" charset="0"/>
                          <a:cs typeface="Trebuchet MS" panose="020B0603020202020204" pitchFamily="34" charset="0"/>
                        </a:rPr>
                        <a:t>and</a:t>
                      </a:r>
                      <a:r>
                        <a:rPr lang="en-US" sz="1600" spc="-85" dirty="0">
                          <a:effectLst/>
                          <a:latin typeface="+mn-lt"/>
                          <a:ea typeface="Trebuchet MS" panose="020B0603020202020204" pitchFamily="34" charset="0"/>
                          <a:cs typeface="Trebuchet MS" panose="020B0603020202020204" pitchFamily="34" charset="0"/>
                        </a:rPr>
                        <a:t> </a:t>
                      </a:r>
                      <a:r>
                        <a:rPr lang="en-US" sz="1600" spc="-30" dirty="0">
                          <a:effectLst/>
                          <a:latin typeface="+mn-lt"/>
                          <a:ea typeface="Trebuchet MS" panose="020B0603020202020204" pitchFamily="34" charset="0"/>
                          <a:cs typeface="Trebuchet MS" panose="020B0603020202020204" pitchFamily="34" charset="0"/>
                        </a:rPr>
                        <a:t>clinics</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7320363"/>
                  </a:ext>
                </a:extLst>
              </a:tr>
              <a:tr h="444560">
                <a:tc>
                  <a:txBody>
                    <a:bodyPr/>
                    <a:lstStyle/>
                    <a:p>
                      <a:pPr marL="50165" marR="0">
                        <a:lnSpc>
                          <a:spcPct val="107000"/>
                        </a:lnSpc>
                        <a:spcBef>
                          <a:spcPts val="715"/>
                        </a:spcBef>
                        <a:spcAft>
                          <a:spcPts val="0"/>
                        </a:spcAft>
                      </a:pPr>
                      <a:r>
                        <a:rPr lang="en-US" sz="1600" spc="-10" dirty="0">
                          <a:effectLst/>
                          <a:latin typeface="+mn-lt"/>
                          <a:ea typeface="Trebuchet MS" panose="020B0603020202020204" pitchFamily="34" charset="0"/>
                          <a:cs typeface="Trebuchet MS" panose="020B0603020202020204" pitchFamily="34" charset="0"/>
                        </a:rPr>
                        <a:t>Champions</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7080295"/>
                  </a:ext>
                </a:extLst>
              </a:tr>
              <a:tr h="572102">
                <a:tc>
                  <a:txBody>
                    <a:bodyPr/>
                    <a:lstStyle/>
                    <a:p>
                      <a:pPr marL="50165" marR="88265">
                        <a:lnSpc>
                          <a:spcPct val="102000"/>
                        </a:lnSpc>
                        <a:spcBef>
                          <a:spcPts val="715"/>
                        </a:spcBef>
                        <a:spcAft>
                          <a:spcPts val="0"/>
                        </a:spcAft>
                      </a:pPr>
                      <a:r>
                        <a:rPr lang="en-US" sz="1600" dirty="0">
                          <a:effectLst/>
                          <a:latin typeface="+mn-lt"/>
                          <a:ea typeface="Trebuchet MS" panose="020B0603020202020204" pitchFamily="34" charset="0"/>
                          <a:cs typeface="Trebuchet MS" panose="020B0603020202020204" pitchFamily="34" charset="0"/>
                        </a:rPr>
                        <a:t>Community</a:t>
                      </a:r>
                      <a:r>
                        <a:rPr lang="en-US" sz="1600" spc="-85" dirty="0">
                          <a:effectLst/>
                          <a:latin typeface="+mn-lt"/>
                          <a:ea typeface="Trebuchet MS" panose="020B0603020202020204" pitchFamily="34" charset="0"/>
                          <a:cs typeface="Trebuchet MS" panose="020B0603020202020204" pitchFamily="34" charset="0"/>
                        </a:rPr>
                        <a:t> </a:t>
                      </a:r>
                      <a:r>
                        <a:rPr lang="en-US" sz="1600" dirty="0">
                          <a:effectLst/>
                          <a:latin typeface="+mn-lt"/>
                          <a:ea typeface="Trebuchet MS" panose="020B0603020202020204" pitchFamily="34" charset="0"/>
                          <a:cs typeface="Trebuchet MS" panose="020B0603020202020204" pitchFamily="34" charset="0"/>
                        </a:rPr>
                        <a:t>health </a:t>
                      </a:r>
                      <a:r>
                        <a:rPr lang="en-US" sz="1600" spc="-10" dirty="0">
                          <a:effectLst/>
                          <a:latin typeface="+mn-lt"/>
                          <a:ea typeface="Trebuchet MS" panose="020B0603020202020204" pitchFamily="34" charset="0"/>
                          <a:cs typeface="Trebuchet MS" panose="020B0603020202020204" pitchFamily="34" charset="0"/>
                        </a:rPr>
                        <a:t>workers/community </a:t>
                      </a:r>
                      <a:r>
                        <a:rPr lang="en-US" sz="1600" dirty="0">
                          <a:effectLst/>
                          <a:latin typeface="+mn-lt"/>
                          <a:ea typeface="Trebuchet MS" panose="020B0603020202020204" pitchFamily="34" charset="0"/>
                          <a:cs typeface="Trebuchet MS" panose="020B0603020202020204" pitchFamily="34" charset="0"/>
                        </a:rPr>
                        <a:t>health</a:t>
                      </a:r>
                      <a:r>
                        <a:rPr lang="en-US" sz="1600" spc="-85" dirty="0">
                          <a:effectLst/>
                          <a:latin typeface="+mn-lt"/>
                          <a:ea typeface="Trebuchet MS" panose="020B0603020202020204" pitchFamily="34" charset="0"/>
                          <a:cs typeface="Trebuchet MS" panose="020B0603020202020204" pitchFamily="34" charset="0"/>
                        </a:rPr>
                        <a:t> </a:t>
                      </a:r>
                      <a:r>
                        <a:rPr lang="en-US" sz="1600" dirty="0">
                          <a:effectLst/>
                          <a:latin typeface="+mn-lt"/>
                          <a:ea typeface="Trebuchet MS" panose="020B0603020202020204" pitchFamily="34" charset="0"/>
                          <a:cs typeface="Trebuchet MS" panose="020B0603020202020204" pitchFamily="34" charset="0"/>
                        </a:rPr>
                        <a:t>volunteers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1356582"/>
                  </a:ext>
                </a:extLst>
              </a:tr>
              <a:tr h="766817">
                <a:tc>
                  <a:txBody>
                    <a:bodyPr/>
                    <a:lstStyle/>
                    <a:p>
                      <a:pPr marL="50165" marR="88265">
                        <a:lnSpc>
                          <a:spcPct val="102000"/>
                        </a:lnSpc>
                        <a:spcBef>
                          <a:spcPts val="715"/>
                        </a:spcBef>
                        <a:spcAft>
                          <a:spcPts val="0"/>
                        </a:spcAft>
                      </a:pPr>
                      <a:r>
                        <a:rPr lang="en-US" sz="1600" spc="-10" dirty="0">
                          <a:effectLst/>
                          <a:latin typeface="+mn-lt"/>
                          <a:ea typeface="Trebuchet MS" panose="020B0603020202020204" pitchFamily="34" charset="0"/>
                          <a:cs typeface="Trebuchet MS" panose="020B0603020202020204" pitchFamily="34" charset="0"/>
                        </a:rPr>
                        <a:t>Congenital</a:t>
                      </a:r>
                      <a:r>
                        <a:rPr lang="en-US" sz="1600" spc="-85" dirty="0">
                          <a:effectLst/>
                          <a:latin typeface="+mn-lt"/>
                          <a:ea typeface="Trebuchet MS" panose="020B0603020202020204" pitchFamily="34" charset="0"/>
                          <a:cs typeface="Trebuchet MS" panose="020B0603020202020204" pitchFamily="34" charset="0"/>
                        </a:rPr>
                        <a:t> </a:t>
                      </a:r>
                      <a:r>
                        <a:rPr lang="en-US" sz="1600" spc="-10" dirty="0">
                          <a:effectLst/>
                          <a:latin typeface="+mn-lt"/>
                          <a:ea typeface="Trebuchet MS" panose="020B0603020202020204" pitchFamily="34" charset="0"/>
                          <a:cs typeface="Trebuchet MS" panose="020B0603020202020204" pitchFamily="34" charset="0"/>
                        </a:rPr>
                        <a:t>anomalies associations, </a:t>
                      </a:r>
                      <a:r>
                        <a:rPr lang="en-US" sz="1600" spc="-20" dirty="0">
                          <a:effectLst/>
                          <a:latin typeface="+mn-lt"/>
                          <a:ea typeface="Trebuchet MS" panose="020B0603020202020204" pitchFamily="34" charset="0"/>
                          <a:cs typeface="Trebuchet MS" panose="020B0603020202020204" pitchFamily="34" charset="0"/>
                        </a:rPr>
                        <a:t>foundations</a:t>
                      </a:r>
                      <a:r>
                        <a:rPr lang="en-US" sz="1600" spc="-95" dirty="0">
                          <a:effectLst/>
                          <a:latin typeface="+mn-lt"/>
                          <a:ea typeface="Trebuchet MS" panose="020B0603020202020204" pitchFamily="34" charset="0"/>
                          <a:cs typeface="Trebuchet MS" panose="020B0603020202020204" pitchFamily="34" charset="0"/>
                        </a:rPr>
                        <a:t> </a:t>
                      </a:r>
                      <a:r>
                        <a:rPr lang="en-US" sz="1600" spc="-20" dirty="0">
                          <a:effectLst/>
                          <a:latin typeface="+mn-lt"/>
                          <a:ea typeface="Trebuchet MS" panose="020B0603020202020204" pitchFamily="34" charset="0"/>
                          <a:cs typeface="Trebuchet MS" panose="020B0603020202020204" pitchFamily="34" charset="0"/>
                        </a:rPr>
                        <a:t>and</a:t>
                      </a:r>
                      <a:r>
                        <a:rPr lang="en-US" sz="1600" spc="-85" dirty="0">
                          <a:effectLst/>
                          <a:latin typeface="+mn-lt"/>
                          <a:ea typeface="Trebuchet MS" panose="020B0603020202020204" pitchFamily="34" charset="0"/>
                          <a:cs typeface="Trebuchet MS" panose="020B0603020202020204" pitchFamily="34" charset="0"/>
                        </a:rPr>
                        <a:t> </a:t>
                      </a:r>
                      <a:r>
                        <a:rPr lang="en-US" sz="1600" spc="-20" dirty="0">
                          <a:effectLst/>
                          <a:latin typeface="+mn-lt"/>
                          <a:ea typeface="Trebuchet MS" panose="020B0603020202020204" pitchFamily="34" charset="0"/>
                          <a:cs typeface="Trebuchet MS" panose="020B0603020202020204" pitchFamily="34" charset="0"/>
                        </a:rPr>
                        <a:t>other </a:t>
                      </a:r>
                      <a:r>
                        <a:rPr lang="en-US" sz="1600" spc="-10" dirty="0">
                          <a:effectLst/>
                          <a:latin typeface="+mn-lt"/>
                          <a:ea typeface="Trebuchet MS" panose="020B0603020202020204" pitchFamily="34" charset="0"/>
                          <a:cs typeface="Trebuchet MS" panose="020B0603020202020204" pitchFamily="34" charset="0"/>
                        </a:rPr>
                        <a:t>nongovernmental organizations</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8380268"/>
                  </a:ext>
                </a:extLst>
              </a:tr>
              <a:tr h="474856">
                <a:tc>
                  <a:txBody>
                    <a:bodyPr/>
                    <a:lstStyle/>
                    <a:p>
                      <a:pPr marL="50165" marR="88265">
                        <a:lnSpc>
                          <a:spcPct val="102000"/>
                        </a:lnSpc>
                        <a:spcBef>
                          <a:spcPts val="715"/>
                        </a:spcBef>
                        <a:spcAft>
                          <a:spcPts val="0"/>
                        </a:spcAft>
                      </a:pPr>
                      <a:r>
                        <a:rPr lang="en-US" sz="1600" spc="-20" dirty="0">
                          <a:effectLst/>
                          <a:latin typeface="+mn-lt"/>
                          <a:ea typeface="Trebuchet MS" panose="020B0603020202020204" pitchFamily="34" charset="0"/>
                          <a:cs typeface="Trebuchet MS" panose="020B0603020202020204" pitchFamily="34" charset="0"/>
                        </a:rPr>
                        <a:t>International </a:t>
                      </a:r>
                      <a:r>
                        <a:rPr lang="en-US" sz="1600" spc="-30" dirty="0">
                          <a:effectLst/>
                          <a:latin typeface="+mn-lt"/>
                          <a:ea typeface="Trebuchet MS" panose="020B0603020202020204" pitchFamily="34" charset="0"/>
                          <a:cs typeface="Trebuchet MS" panose="020B0603020202020204" pitchFamily="34" charset="0"/>
                        </a:rPr>
                        <a:t>organizations</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76520"/>
                  </a:ext>
                </a:extLst>
              </a:tr>
              <a:tr h="521354">
                <a:tc>
                  <a:txBody>
                    <a:bodyPr/>
                    <a:lstStyle/>
                    <a:p>
                      <a:pPr marL="50165" marR="306705">
                        <a:lnSpc>
                          <a:spcPct val="102000"/>
                        </a:lnSpc>
                        <a:spcBef>
                          <a:spcPts val="715"/>
                        </a:spcBef>
                        <a:spcAft>
                          <a:spcPts val="0"/>
                        </a:spcAft>
                      </a:pPr>
                      <a:r>
                        <a:rPr lang="en-US" sz="1600" dirty="0">
                          <a:effectLst/>
                          <a:latin typeface="+mn-lt"/>
                          <a:ea typeface="Trebuchet MS" panose="020B0603020202020204" pitchFamily="34" charset="0"/>
                          <a:cs typeface="Trebuchet MS" panose="020B0603020202020204" pitchFamily="34" charset="0"/>
                        </a:rPr>
                        <a:t>Medical</a:t>
                      </a:r>
                      <a:r>
                        <a:rPr lang="en-US" sz="1600" spc="-85" dirty="0">
                          <a:effectLst/>
                          <a:latin typeface="+mn-lt"/>
                          <a:ea typeface="Trebuchet MS" panose="020B0603020202020204" pitchFamily="34" charset="0"/>
                          <a:cs typeface="Trebuchet MS" panose="020B0603020202020204" pitchFamily="34" charset="0"/>
                        </a:rPr>
                        <a:t> </a:t>
                      </a:r>
                      <a:r>
                        <a:rPr lang="en-US" sz="1600" dirty="0">
                          <a:effectLst/>
                          <a:latin typeface="+mn-lt"/>
                          <a:ea typeface="Trebuchet MS" panose="020B0603020202020204" pitchFamily="34" charset="0"/>
                          <a:cs typeface="Trebuchet MS" panose="020B0603020202020204" pitchFamily="34" charset="0"/>
                        </a:rPr>
                        <a:t>schools/research</a:t>
                      </a:r>
                      <a:r>
                        <a:rPr lang="en-US" sz="1600" spc="-25" dirty="0">
                          <a:effectLst/>
                          <a:latin typeface="+mn-lt"/>
                          <a:ea typeface="Trebuchet MS" panose="020B0603020202020204" pitchFamily="34" charset="0"/>
                          <a:cs typeface="Trebuchet MS" panose="020B0603020202020204" pitchFamily="34" charset="0"/>
                        </a:rPr>
                        <a:t> </a:t>
                      </a:r>
                      <a:r>
                        <a:rPr lang="en-US" sz="1600" spc="-10" dirty="0">
                          <a:effectLst/>
                          <a:latin typeface="+mn-lt"/>
                          <a:ea typeface="Trebuchet MS" panose="020B0603020202020204" pitchFamily="34" charset="0"/>
                          <a:cs typeface="Trebuchet MS" panose="020B0603020202020204" pitchFamily="34" charset="0"/>
                        </a:rPr>
                        <a:t>agencies</a:t>
                      </a:r>
                      <a:endParaRPr lang="en-US" sz="1600" dirty="0">
                        <a:effectLst/>
                        <a:latin typeface="+mn-l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mn-lt"/>
                          <a:ea typeface="Trebuchet MS" panose="020B0603020202020204" pitchFamily="34" charset="0"/>
                          <a:cs typeface="Trebuchet MS" panose="020B0603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3973168"/>
                  </a:ext>
                </a:extLst>
              </a:tr>
            </a:tbl>
          </a:graphicData>
        </a:graphic>
      </p:graphicFrame>
    </p:spTree>
    <p:extLst>
      <p:ext uri="{BB962C8B-B14F-4D97-AF65-F5344CB8AC3E}">
        <p14:creationId xmlns:p14="http://schemas.microsoft.com/office/powerpoint/2010/main" val="247981526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B08F44-BD80-41B6-B8DD-C40F0981EB6B}"/>
              </a:ext>
            </a:extLst>
          </p:cNvPr>
          <p:cNvSpPr/>
          <p:nvPr/>
        </p:nvSpPr>
        <p:spPr>
          <a:xfrm>
            <a:off x="0" y="1422400"/>
            <a:ext cx="12192000" cy="3326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B55A6167-79A6-3BC7-A7B0-9CE2181C53B5}"/>
              </a:ext>
            </a:extLst>
          </p:cNvPr>
          <p:cNvSpPr>
            <a:spLocks noGrp="1"/>
          </p:cNvSpPr>
          <p:nvPr>
            <p:ph idx="1"/>
          </p:nvPr>
        </p:nvSpPr>
        <p:spPr>
          <a:xfrm>
            <a:off x="838199" y="1576874"/>
            <a:ext cx="10787743" cy="5038014"/>
          </a:xfrm>
        </p:spPr>
        <p:txBody>
          <a:bodyPr>
            <a:normAutofit/>
          </a:bodyPr>
          <a:lstStyle/>
          <a:p>
            <a:pPr marL="0" indent="0">
              <a:buNone/>
            </a:pPr>
            <a:endParaRPr lang="en-US" sz="2000"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dirty="0"/>
          </a:p>
          <a:p>
            <a:pPr marL="0" indent="0">
              <a:buNone/>
            </a:pPr>
            <a:endParaRPr lang="en-US" sz="2000" dirty="0"/>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312653376"/>
              </p:ext>
            </p:extLst>
          </p:nvPr>
        </p:nvGraphicFramePr>
        <p:xfrm>
          <a:off x="756651" y="778100"/>
          <a:ext cx="10300555" cy="5172534"/>
        </p:xfrm>
        <a:graphic>
          <a:graphicData uri="http://schemas.openxmlformats.org/drawingml/2006/table">
            <a:tbl>
              <a:tblPr firstRow="1" firstCol="1" lastRow="1" lastCol="1" bandRow="1" bandCol="1"/>
              <a:tblGrid>
                <a:gridCol w="3143160">
                  <a:extLst>
                    <a:ext uri="{9D8B030D-6E8A-4147-A177-3AD203B41FA5}">
                      <a16:colId xmlns:a16="http://schemas.microsoft.com/office/drawing/2014/main" val="20000"/>
                    </a:ext>
                  </a:extLst>
                </a:gridCol>
                <a:gridCol w="7157395">
                  <a:extLst>
                    <a:ext uri="{9D8B030D-6E8A-4147-A177-3AD203B41FA5}">
                      <a16:colId xmlns:a16="http://schemas.microsoft.com/office/drawing/2014/main" val="20001"/>
                    </a:ext>
                  </a:extLst>
                </a:gridCol>
              </a:tblGrid>
              <a:tr h="569349">
                <a:tc gridSpan="2">
                  <a:txBody>
                    <a:bodyPr/>
                    <a:lstStyle/>
                    <a:p>
                      <a:pPr marL="48260">
                        <a:spcBef>
                          <a:spcPts val="470"/>
                        </a:spcBef>
                        <a:spcAft>
                          <a:spcPts val="0"/>
                        </a:spcAft>
                      </a:pPr>
                      <a:r>
                        <a:rPr lang="en-GB" sz="1800" b="1" dirty="0">
                          <a:solidFill>
                            <a:srgbClr val="FFFFFF"/>
                          </a:solidFill>
                          <a:effectLst/>
                          <a:latin typeface="+mn-lt"/>
                          <a:ea typeface="Trebuchet MS"/>
                          <a:cs typeface="Trebuchet MS"/>
                        </a:rPr>
                        <a:t>Sample worksheet: partners/stakeholders</a:t>
                      </a:r>
                      <a:endParaRPr lang="en-GB" sz="1800" dirty="0">
                        <a:effectLst/>
                        <a:latin typeface="+mn-lt"/>
                        <a:ea typeface="Trebuchet MS"/>
                        <a:cs typeface="Trebuchet MS"/>
                      </a:endParaRPr>
                    </a:p>
                  </a:txBody>
                  <a:tcPr marL="0" marR="0" marT="0" marB="0">
                    <a:lnL>
                      <a:noFill/>
                    </a:lnL>
                    <a:lnR>
                      <a:noFill/>
                    </a:lnR>
                    <a:lnT>
                      <a:noFill/>
                    </a:lnT>
                    <a:lnB w="12700" cap="flat" cmpd="sng" algn="ctr">
                      <a:solidFill>
                        <a:srgbClr val="008D8D"/>
                      </a:solidFill>
                      <a:prstDash val="solid"/>
                      <a:round/>
                      <a:headEnd type="none" w="med" len="med"/>
                      <a:tailEnd type="none" w="med" len="med"/>
                    </a:lnB>
                    <a:solidFill>
                      <a:srgbClr val="008D8D"/>
                    </a:solidFill>
                  </a:tcPr>
                </a:tc>
                <a:tc hMerge="1">
                  <a:txBody>
                    <a:bodyPr/>
                    <a:lstStyle/>
                    <a:p>
                      <a:endParaRPr lang="en-GB"/>
                    </a:p>
                  </a:txBody>
                  <a:tcPr/>
                </a:tc>
                <a:extLst>
                  <a:ext uri="{0D108BD9-81ED-4DB2-BD59-A6C34878D82A}">
                    <a16:rowId xmlns:a16="http://schemas.microsoft.com/office/drawing/2014/main" val="10000"/>
                  </a:ext>
                </a:extLst>
              </a:tr>
              <a:tr h="586429">
                <a:tc>
                  <a:txBody>
                    <a:bodyPr/>
                    <a:lstStyle/>
                    <a:p>
                      <a:pPr marL="46355">
                        <a:spcBef>
                          <a:spcPts val="465"/>
                        </a:spcBef>
                        <a:spcAft>
                          <a:spcPts val="0"/>
                        </a:spcAft>
                      </a:pPr>
                      <a:r>
                        <a:rPr lang="en-GB" sz="1800" b="1" dirty="0">
                          <a:effectLst/>
                          <a:latin typeface="+mn-lt"/>
                          <a:ea typeface="Trebuchet MS"/>
                          <a:cs typeface="Trebuchet MS"/>
                        </a:rPr>
                        <a:t>Partners/stakeholders</a:t>
                      </a:r>
                      <a:endParaRPr lang="en-GB" sz="1800" dirty="0">
                        <a:effectLst/>
                        <a:latin typeface="+mn-lt"/>
                        <a:ea typeface="Trebuchet MS"/>
                        <a:cs typeface="Trebuchet MS"/>
                      </a:endParaRP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465"/>
                        </a:spcBef>
                        <a:spcAft>
                          <a:spcPts val="0"/>
                        </a:spcAft>
                      </a:pPr>
                      <a:r>
                        <a:rPr lang="en-GB" sz="1800" b="1">
                          <a:effectLst/>
                          <a:latin typeface="+mn-lt"/>
                          <a:ea typeface="Trebuchet MS"/>
                          <a:cs typeface="Trebuchet MS"/>
                        </a:rPr>
                        <a:t>Potential roles</a:t>
                      </a:r>
                      <a:endParaRPr lang="en-GB" sz="1800">
                        <a:effectLst/>
                        <a:latin typeface="+mn-lt"/>
                        <a:ea typeface="Trebuchet MS"/>
                        <a:cs typeface="Trebuchet MS"/>
                      </a:endParaRP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1"/>
                  </a:ext>
                </a:extLst>
              </a:tr>
              <a:tr h="683219">
                <a:tc>
                  <a:txBody>
                    <a:bodyPr/>
                    <a:lstStyle/>
                    <a:p>
                      <a:pPr marL="46355">
                        <a:spcBef>
                          <a:spcPts val="435"/>
                        </a:spcBef>
                        <a:spcAft>
                          <a:spcPts val="0"/>
                        </a:spcAft>
                      </a:pPr>
                      <a:r>
                        <a:rPr lang="en-GB" sz="1800" dirty="0">
                          <a:effectLst/>
                          <a:latin typeface="+mn-lt"/>
                          <a:ea typeface="Trebuchet MS"/>
                          <a:cs typeface="Trebuchet MS"/>
                        </a:rPr>
                        <a:t>Ministry of health</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405"/>
                        </a:spcBef>
                        <a:spcAft>
                          <a:spcPts val="0"/>
                        </a:spcAft>
                      </a:pPr>
                      <a:r>
                        <a:rPr lang="en-GB" sz="1800">
                          <a:effectLst/>
                          <a:latin typeface="+mn-lt"/>
                          <a:ea typeface="Trebuchet MS"/>
                          <a:cs typeface="Trebuchet MS"/>
                        </a:rPr>
                        <a:t>Set policies and regulations for health-care services and delivery</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2"/>
                  </a:ext>
                </a:extLst>
              </a:tr>
              <a:tr h="586429">
                <a:tc>
                  <a:txBody>
                    <a:bodyPr/>
                    <a:lstStyle/>
                    <a:p>
                      <a:pPr marL="46355">
                        <a:spcBef>
                          <a:spcPts val="555"/>
                        </a:spcBef>
                        <a:spcAft>
                          <a:spcPts val="0"/>
                        </a:spcAft>
                      </a:pPr>
                      <a:r>
                        <a:rPr lang="en-GB" sz="1800" dirty="0">
                          <a:effectLst/>
                          <a:latin typeface="+mn-lt"/>
                          <a:ea typeface="Trebuchet MS"/>
                          <a:cs typeface="Trebuchet MS"/>
                        </a:rPr>
                        <a:t>Hospitals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525"/>
                        </a:spcBef>
                        <a:spcAft>
                          <a:spcPts val="0"/>
                        </a:spcAft>
                      </a:pPr>
                      <a:r>
                        <a:rPr lang="en-GB" sz="1800">
                          <a:effectLst/>
                          <a:latin typeface="+mn-lt"/>
                          <a:ea typeface="Trebuchet MS"/>
                          <a:cs typeface="Trebuchet MS"/>
                        </a:rPr>
                        <a:t>Serve as data sources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3"/>
                  </a:ext>
                </a:extLst>
              </a:tr>
              <a:tr h="891031">
                <a:tc>
                  <a:txBody>
                    <a:bodyPr/>
                    <a:lstStyle/>
                    <a:p>
                      <a:pPr marL="46355">
                        <a:spcBef>
                          <a:spcPts val="265"/>
                        </a:spcBef>
                        <a:spcAft>
                          <a:spcPts val="0"/>
                        </a:spcAft>
                      </a:pPr>
                      <a:r>
                        <a:rPr lang="en-GB" sz="1800" dirty="0">
                          <a:effectLst/>
                          <a:latin typeface="+mn-lt"/>
                          <a:ea typeface="Trebuchet MS"/>
                          <a:cs typeface="Trebuchet MS"/>
                        </a:rPr>
                        <a:t>Community health workers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lnSpc>
                          <a:spcPct val="102000"/>
                        </a:lnSpc>
                        <a:spcBef>
                          <a:spcPts val="265"/>
                        </a:spcBef>
                        <a:spcAft>
                          <a:spcPts val="0"/>
                        </a:spcAft>
                      </a:pPr>
                      <a:r>
                        <a:rPr lang="en-GB" sz="1800">
                          <a:effectLst/>
                          <a:latin typeface="+mn-lt"/>
                          <a:ea typeface="Trebuchet MS"/>
                          <a:cs typeface="Trebuchet MS"/>
                        </a:rPr>
                        <a:t>Serve as potential data sources; help increase awareness of congenital anomalies, risk factors, other</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4"/>
                  </a:ext>
                </a:extLst>
              </a:tr>
              <a:tr h="586429">
                <a:tc>
                  <a:txBody>
                    <a:bodyPr/>
                    <a:lstStyle/>
                    <a:p>
                      <a:pPr marL="46355">
                        <a:spcBef>
                          <a:spcPts val="525"/>
                        </a:spcBef>
                        <a:spcAft>
                          <a:spcPts val="0"/>
                        </a:spcAft>
                      </a:pPr>
                      <a:r>
                        <a:rPr lang="en-GB" sz="1800" dirty="0">
                          <a:effectLst/>
                          <a:latin typeface="+mn-lt"/>
                          <a:ea typeface="Trebuchet MS"/>
                          <a:cs typeface="Trebuchet MS"/>
                        </a:rPr>
                        <a:t>Primary health centres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525"/>
                        </a:spcBef>
                        <a:spcAft>
                          <a:spcPts val="0"/>
                        </a:spcAft>
                      </a:pPr>
                      <a:r>
                        <a:rPr lang="en-GB" sz="1800" dirty="0">
                          <a:effectLst/>
                          <a:latin typeface="+mn-lt"/>
                          <a:ea typeface="Trebuchet MS"/>
                          <a:cs typeface="Trebuchet MS"/>
                        </a:rPr>
                        <a:t>Data sources; source for prevention and outreach activities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5"/>
                  </a:ext>
                </a:extLst>
              </a:tr>
              <a:tr h="586429">
                <a:tc>
                  <a:txBody>
                    <a:bodyPr/>
                    <a:lstStyle/>
                    <a:p>
                      <a:pPr marL="46355">
                        <a:spcBef>
                          <a:spcPts val="555"/>
                        </a:spcBef>
                        <a:spcAft>
                          <a:spcPts val="0"/>
                        </a:spcAft>
                      </a:pPr>
                      <a:r>
                        <a:rPr lang="en-GB" sz="1800">
                          <a:effectLst/>
                          <a:latin typeface="+mn-lt"/>
                          <a:ea typeface="Trebuchet MS"/>
                          <a:cs typeface="Trebuchet MS"/>
                        </a:rPr>
                        <a:t>Universities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525"/>
                        </a:spcBef>
                        <a:spcAft>
                          <a:spcPts val="0"/>
                        </a:spcAft>
                      </a:pPr>
                      <a:r>
                        <a:rPr lang="en-GB" sz="1800" dirty="0">
                          <a:effectLst/>
                          <a:latin typeface="+mn-lt"/>
                          <a:ea typeface="Trebuchet MS"/>
                          <a:cs typeface="Trebuchet MS"/>
                        </a:rPr>
                        <a:t>Opportunity to help increase knowledge</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6"/>
                  </a:ext>
                </a:extLst>
              </a:tr>
              <a:tr h="683219">
                <a:tc>
                  <a:txBody>
                    <a:bodyPr/>
                    <a:lstStyle/>
                    <a:p>
                      <a:pPr marL="46355">
                        <a:spcBef>
                          <a:spcPts val="555"/>
                        </a:spcBef>
                        <a:spcAft>
                          <a:spcPts val="0"/>
                        </a:spcAft>
                      </a:pPr>
                      <a:r>
                        <a:rPr lang="en-GB" sz="1800">
                          <a:effectLst/>
                          <a:latin typeface="+mn-lt"/>
                          <a:ea typeface="Trebuchet MS"/>
                          <a:cs typeface="Trebuchet MS"/>
                        </a:rPr>
                        <a:t>International organizations</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tc>
                  <a:txBody>
                    <a:bodyPr/>
                    <a:lstStyle/>
                    <a:p>
                      <a:pPr marL="71120">
                        <a:spcBef>
                          <a:spcPts val="525"/>
                        </a:spcBef>
                        <a:spcAft>
                          <a:spcPts val="0"/>
                        </a:spcAft>
                      </a:pPr>
                      <a:r>
                        <a:rPr lang="en-GB" sz="1800" dirty="0">
                          <a:effectLst/>
                          <a:latin typeface="+mn-lt"/>
                          <a:ea typeface="Trebuchet MS"/>
                          <a:cs typeface="Trebuchet MS"/>
                        </a:rPr>
                        <a:t>Provide advocacy; technical assistance and expertise</a:t>
                      </a:r>
                    </a:p>
                  </a:txBody>
                  <a:tcPr marL="0" marR="0" marT="0" marB="0">
                    <a:lnL w="12700" cap="flat" cmpd="sng" algn="ctr">
                      <a:solidFill>
                        <a:srgbClr val="008D8D"/>
                      </a:solidFill>
                      <a:prstDash val="solid"/>
                      <a:round/>
                      <a:headEnd type="none" w="med" len="med"/>
                      <a:tailEnd type="none" w="med" len="med"/>
                    </a:lnL>
                    <a:lnR w="12700" cap="flat" cmpd="sng" algn="ctr">
                      <a:solidFill>
                        <a:srgbClr val="008D8D"/>
                      </a:solidFill>
                      <a:prstDash val="solid"/>
                      <a:round/>
                      <a:headEnd type="none" w="med" len="med"/>
                      <a:tailEnd type="none" w="med" len="med"/>
                    </a:lnR>
                    <a:lnT w="12700" cap="flat" cmpd="sng" algn="ctr">
                      <a:solidFill>
                        <a:srgbClr val="008D8D"/>
                      </a:solidFill>
                      <a:prstDash val="solid"/>
                      <a:round/>
                      <a:headEnd type="none" w="med" len="med"/>
                      <a:tailEnd type="none" w="med" len="med"/>
                    </a:lnT>
                    <a:lnB w="12700" cap="flat" cmpd="sng" algn="ctr">
                      <a:solidFill>
                        <a:srgbClr val="008D8D"/>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7401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2c9830-71e1-40b4-8bf8-eef1f83b6b6b">
      <Terms xmlns="http://schemas.microsoft.com/office/infopath/2007/PartnerControls"/>
    </lcf76f155ced4ddcb4097134ff3c332f>
    <TaxCatchAll xmlns="50448ac5-a4b9-4a96-997f-fc606bd97b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4C7F081A548E4E902E13FAA212A6FC" ma:contentTypeVersion="18" ma:contentTypeDescription="Create a new document." ma:contentTypeScope="" ma:versionID="84fe299a5df010511ff5f46b11208a8c">
  <xsd:schema xmlns:xsd="http://www.w3.org/2001/XMLSchema" xmlns:xs="http://www.w3.org/2001/XMLSchema" xmlns:p="http://schemas.microsoft.com/office/2006/metadata/properties" xmlns:ns2="562c9830-71e1-40b4-8bf8-eef1f83b6b6b" xmlns:ns3="50448ac5-a4b9-4a96-997f-fc606bd97b96" targetNamespace="http://schemas.microsoft.com/office/2006/metadata/properties" ma:root="true" ma:fieldsID="a37854967d0c4b692e0b071a120d2eb3" ns2:_="" ns3:_="">
    <xsd:import namespace="562c9830-71e1-40b4-8bf8-eef1f83b6b6b"/>
    <xsd:import namespace="50448ac5-a4b9-4a96-997f-fc606bd97b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2c9830-71e1-40b4-8bf8-eef1f83b6b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448ac5-a4b9-4a96-997f-fc606bd97b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89e784-1f35-4849-94d5-33752157c137}" ma:internalName="TaxCatchAll" ma:showField="CatchAllData" ma:web="50448ac5-a4b9-4a96-997f-fc606bd97b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B55571-41FA-4A8D-847C-689A49AA6FFA}">
  <ds:schemaRefs>
    <ds:schemaRef ds:uri="http://schemas.microsoft.com/office/2006/metadata/properties"/>
    <ds:schemaRef ds:uri="562c9830-71e1-40b4-8bf8-eef1f83b6b6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50448ac5-a4b9-4a96-997f-fc606bd97b96"/>
    <ds:schemaRef ds:uri="http://www.w3.org/XML/1998/namespace"/>
  </ds:schemaRefs>
</ds:datastoreItem>
</file>

<file path=customXml/itemProps2.xml><?xml version="1.0" encoding="utf-8"?>
<ds:datastoreItem xmlns:ds="http://schemas.openxmlformats.org/officeDocument/2006/customXml" ds:itemID="{3049BF75-D3DC-4DE2-A125-A3DFED5D3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2c9830-71e1-40b4-8bf8-eef1f83b6b6b"/>
    <ds:schemaRef ds:uri="50448ac5-a4b9-4a96-997f-fc606bd97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BE421-4E5B-4050-9BFE-D49CD3C06D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7317</Words>
  <Application>Microsoft Office PowerPoint</Application>
  <PresentationFormat>Widescreen</PresentationFormat>
  <Paragraphs>840</Paragraphs>
  <Slides>33</Slides>
  <Notes>28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Helvetica, sans-serif</vt:lpstr>
      <vt:lpstr>Calibri</vt:lpstr>
      <vt:lpstr>Calibri Light</vt:lpstr>
      <vt:lpstr>Century Gothic</vt:lpstr>
      <vt:lpstr>Franklin Gothic Demi Cond</vt:lpstr>
      <vt:lpstr>Gill Sans MT</vt:lpstr>
      <vt:lpstr>Symbol</vt:lpstr>
      <vt:lpstr>Times New Roman</vt:lpstr>
      <vt:lpstr>Trebuchet MS</vt:lpstr>
      <vt:lpstr>Wingdings</vt:lpstr>
      <vt:lpstr>Office Theme</vt:lpstr>
      <vt:lpstr>Birth defects surveillance training facilitator’s guide, second edition</vt:lpstr>
      <vt:lpstr>Facilitator’s Guide</vt:lpstr>
      <vt:lpstr>Objectives</vt:lpstr>
      <vt:lpstr>Video</vt:lpstr>
      <vt:lpstr>Facilitator’s Guide</vt:lpstr>
      <vt:lpstr>Objectives</vt:lpstr>
      <vt:lpstr>Activity 2.1</vt:lpstr>
      <vt:lpstr>Activity 2.3</vt:lpstr>
      <vt:lpstr>PowerPoint Presentation</vt:lpstr>
      <vt:lpstr>PowerPoint Presentation</vt:lpstr>
      <vt:lpstr>Facilitator’s Guide</vt:lpstr>
      <vt:lpstr>Objectives</vt:lpstr>
      <vt:lpstr>Objectives continued…</vt:lpstr>
      <vt:lpstr>Activity 3.1</vt:lpstr>
      <vt:lpstr>PowerPoint Presentation</vt:lpstr>
      <vt:lpstr>Activity 3.1 continued</vt:lpstr>
      <vt:lpstr>PowerPoint Presentation</vt:lpstr>
      <vt:lpstr>Activity 3.2</vt:lpstr>
      <vt:lpstr>Activity 3.2 group discussion</vt:lpstr>
      <vt:lpstr>Activity 3.3</vt:lpstr>
      <vt:lpstr>PowerPoint Presentation</vt:lpstr>
      <vt:lpstr>Activity 3.5</vt:lpstr>
      <vt:lpstr>Activity 3.6</vt:lpstr>
      <vt:lpstr>PowerPoint Presentation</vt:lpstr>
      <vt:lpstr>Activity 3.7</vt:lpstr>
      <vt:lpstr>Activity 3.8</vt:lpstr>
      <vt:lpstr>PowerPoint Presentation</vt:lpstr>
      <vt:lpstr>Birth prevalence</vt:lpstr>
      <vt:lpstr>Activity 3.9</vt:lpstr>
      <vt:lpstr>PowerPoint Presentation</vt:lpstr>
      <vt:lpstr>Activity 3.10</vt:lpstr>
      <vt:lpstr>PowerPoint Presentation</vt:lpstr>
      <vt:lpstr>Activity 3.12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Facilitator’s Guide</dc:title>
  <dc:creator>Mai, Cara (CDC/DDNID/NCBDDD/DBDID)</dc:creator>
  <cp:lastModifiedBy>Paul Philpot (Green Ink)</cp:lastModifiedBy>
  <cp:revision>27</cp:revision>
  <cp:lastPrinted>2022-12-20T19:24:33Z</cp:lastPrinted>
  <dcterms:created xsi:type="dcterms:W3CDTF">2022-12-08T19:32:08Z</dcterms:created>
  <dcterms:modified xsi:type="dcterms:W3CDTF">2024-10-16T08:45:13Z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2022-12-08T19:44:26Z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9481a894-0b42-4ef4-be55-2ee6225873fa</vt:lpwstr>
  </property>
  <property fmtid="{D5CDD505-2E9C-101B-9397-08002B2CF9AE}" pid="8" name="MSIP_Label_7b94a7b8-f06c-4dfe-bdcc-9b548fd58c31_ContentBits">
    <vt:lpwstr>0</vt:lpwstr>
  </property>
  <property fmtid="{D5CDD505-2E9C-101B-9397-08002B2CF9AE}" pid="9" name="ContentTypeId">
    <vt:lpwstr>0x0101000B4C7F081A548E4E902E13FAA212A6FC</vt:lpwstr>
  </property>
  <property fmtid="{D5CDD505-2E9C-101B-9397-08002B2CF9AE}" pid="10" name="MediaServiceImageTags">
    <vt:lpwstr/>
  </property>
</Properties>
</file>